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836" r:id="rId1"/>
  </p:sldMasterIdLst>
  <p:notesMasterIdLst>
    <p:notesMasterId r:id="rId82"/>
  </p:notesMasterIdLst>
  <p:sldIdLst>
    <p:sldId id="256" r:id="rId2"/>
    <p:sldId id="357" r:id="rId3"/>
    <p:sldId id="356" r:id="rId4"/>
    <p:sldId id="397" r:id="rId5"/>
    <p:sldId id="301" r:id="rId6"/>
    <p:sldId id="406" r:id="rId7"/>
    <p:sldId id="313" r:id="rId8"/>
    <p:sldId id="399" r:id="rId9"/>
    <p:sldId id="322" r:id="rId10"/>
    <p:sldId id="360" r:id="rId11"/>
    <p:sldId id="361" r:id="rId12"/>
    <p:sldId id="428" r:id="rId13"/>
    <p:sldId id="429" r:id="rId14"/>
    <p:sldId id="330" r:id="rId15"/>
    <p:sldId id="329" r:id="rId16"/>
    <p:sldId id="364" r:id="rId17"/>
    <p:sldId id="365" r:id="rId18"/>
    <p:sldId id="400" r:id="rId19"/>
    <p:sldId id="366" r:id="rId20"/>
    <p:sldId id="327" r:id="rId21"/>
    <p:sldId id="367" r:id="rId22"/>
    <p:sldId id="331" r:id="rId23"/>
    <p:sldId id="369" r:id="rId24"/>
    <p:sldId id="371" r:id="rId25"/>
    <p:sldId id="372" r:id="rId26"/>
    <p:sldId id="374" r:id="rId27"/>
    <p:sldId id="267" r:id="rId28"/>
    <p:sldId id="381" r:id="rId29"/>
    <p:sldId id="386" r:id="rId30"/>
    <p:sldId id="390" r:id="rId31"/>
    <p:sldId id="391" r:id="rId32"/>
    <p:sldId id="395" r:id="rId33"/>
    <p:sldId id="396" r:id="rId34"/>
    <p:sldId id="269" r:id="rId35"/>
    <p:sldId id="319" r:id="rId36"/>
    <p:sldId id="271" r:id="rId37"/>
    <p:sldId id="402" r:id="rId38"/>
    <p:sldId id="401" r:id="rId39"/>
    <p:sldId id="285" r:id="rId40"/>
    <p:sldId id="410" r:id="rId41"/>
    <p:sldId id="408" r:id="rId42"/>
    <p:sldId id="414" r:id="rId43"/>
    <p:sldId id="415" r:id="rId44"/>
    <p:sldId id="417" r:id="rId45"/>
    <p:sldId id="419" r:id="rId46"/>
    <p:sldId id="430" r:id="rId47"/>
    <p:sldId id="420" r:id="rId48"/>
    <p:sldId id="421" r:id="rId49"/>
    <p:sldId id="422" r:id="rId50"/>
    <p:sldId id="425" r:id="rId51"/>
    <p:sldId id="424" r:id="rId52"/>
    <p:sldId id="423" r:id="rId53"/>
    <p:sldId id="426" r:id="rId54"/>
    <p:sldId id="427" r:id="rId55"/>
    <p:sldId id="289" r:id="rId56"/>
    <p:sldId id="290" r:id="rId57"/>
    <p:sldId id="291" r:id="rId58"/>
    <p:sldId id="311" r:id="rId59"/>
    <p:sldId id="292" r:id="rId60"/>
    <p:sldId id="286" r:id="rId61"/>
    <p:sldId id="320" r:id="rId62"/>
    <p:sldId id="314" r:id="rId63"/>
    <p:sldId id="309" r:id="rId64"/>
    <p:sldId id="279" r:id="rId65"/>
    <p:sldId id="312" r:id="rId66"/>
    <p:sldId id="280" r:id="rId67"/>
    <p:sldId id="281" r:id="rId68"/>
    <p:sldId id="260" r:id="rId69"/>
    <p:sldId id="261" r:id="rId70"/>
    <p:sldId id="266" r:id="rId71"/>
    <p:sldId id="262" r:id="rId72"/>
    <p:sldId id="347" r:id="rId73"/>
    <p:sldId id="275" r:id="rId74"/>
    <p:sldId id="375" r:id="rId75"/>
    <p:sldId id="359" r:id="rId76"/>
    <p:sldId id="342" r:id="rId77"/>
    <p:sldId id="272" r:id="rId78"/>
    <p:sldId id="273" r:id="rId79"/>
    <p:sldId id="350" r:id="rId80"/>
    <p:sldId id="349" r:id="rId8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D31"/>
    <a:srgbClr val="5F3682"/>
    <a:srgbClr val="22A1FF"/>
    <a:srgbClr val="7FF54F"/>
    <a:srgbClr val="F59306"/>
    <a:srgbClr val="4372C4"/>
    <a:srgbClr val="CA478B"/>
    <a:srgbClr val="309C53"/>
    <a:srgbClr val="D96A0A"/>
    <a:srgbClr val="365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58"/>
    <p:restoredTop sz="85683"/>
  </p:normalViewPr>
  <p:slideViewPr>
    <p:cSldViewPr snapToGrid="0" snapToObjects="1">
      <p:cViewPr varScale="1">
        <p:scale>
          <a:sx n="107" d="100"/>
          <a:sy n="107" d="100"/>
        </p:scale>
        <p:origin x="184" y="80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692CC-19E7-E640-B3F3-272EEF2C01A6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024F6-B786-5140-A551-7CD5B9F0116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772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slide for </a:t>
            </a:r>
            <a:r>
              <a:rPr lang="it-IT" err="1"/>
              <a:t>longer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2672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688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327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regions</a:t>
            </a:r>
            <a:r>
              <a:rPr lang="it-IT" dirty="0"/>
              <a:t> for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person</a:t>
            </a:r>
            <a:r>
              <a:rPr lang="it-IT" dirty="0"/>
              <a:t> </a:t>
            </a:r>
            <a:r>
              <a:rPr lang="it-IT" dirty="0" err="1"/>
              <a:t>knowledge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2414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- </a:t>
            </a:r>
            <a:r>
              <a:rPr lang="it-IT" err="1"/>
              <a:t>Perceiving</a:t>
            </a:r>
            <a:r>
              <a:rPr lang="it-IT"/>
              <a:t> </a:t>
            </a:r>
            <a:r>
              <a:rPr lang="it-IT" err="1"/>
              <a:t>faces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right, </a:t>
            </a:r>
            <a:r>
              <a:rPr lang="it-IT" err="1"/>
              <a:t>retrieving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</a:t>
            </a:r>
            <a:r>
              <a:rPr lang="it-IT" err="1"/>
              <a:t>about</a:t>
            </a:r>
            <a:r>
              <a:rPr lang="it-IT"/>
              <a:t> </a:t>
            </a:r>
            <a:r>
              <a:rPr lang="it-IT" err="1"/>
              <a:t>engaged</a:t>
            </a:r>
            <a:r>
              <a:rPr lang="it-IT"/>
              <a:t> the </a:t>
            </a:r>
            <a:r>
              <a:rPr lang="it-IT" err="1"/>
              <a:t>left</a:t>
            </a:r>
            <a:r>
              <a:rPr lang="it-IT"/>
              <a:t>.</a:t>
            </a:r>
          </a:p>
          <a:p>
            <a:r>
              <a:rPr lang="it-IT"/>
              <a:t> - </a:t>
            </a:r>
            <a:r>
              <a:rPr lang="it-IT" err="1"/>
              <a:t>Regions</a:t>
            </a:r>
            <a:r>
              <a:rPr lang="it-IT"/>
              <a:t> </a:t>
            </a:r>
            <a:r>
              <a:rPr lang="it-IT" err="1"/>
              <a:t>respond</a:t>
            </a:r>
            <a:r>
              <a:rPr lang="it-IT"/>
              <a:t> to more </a:t>
            </a:r>
            <a:r>
              <a:rPr lang="it-IT" err="1"/>
              <a:t>than</a:t>
            </a:r>
            <a:r>
              <a:rPr lang="it-IT"/>
              <a:t> </a:t>
            </a:r>
            <a:r>
              <a:rPr lang="it-IT" err="1"/>
              <a:t>one</a:t>
            </a:r>
            <a:r>
              <a:rPr lang="it-IT"/>
              <a:t> domain</a:t>
            </a:r>
          </a:p>
          <a:p>
            <a:r>
              <a:rPr lang="it-IT"/>
              <a:t>- </a:t>
            </a:r>
            <a:r>
              <a:rPr lang="it-IT" err="1"/>
              <a:t>Any</a:t>
            </a:r>
            <a:r>
              <a:rPr lang="it-IT"/>
              <a:t> </a:t>
            </a:r>
            <a:r>
              <a:rPr lang="it-IT" err="1"/>
              <a:t>cognition</a:t>
            </a:r>
            <a:r>
              <a:rPr lang="it-IT"/>
              <a:t> </a:t>
            </a:r>
            <a:r>
              <a:rPr lang="it-IT" err="1"/>
              <a:t>involves</a:t>
            </a:r>
            <a:r>
              <a:rPr lang="it-IT"/>
              <a:t> multiple </a:t>
            </a:r>
            <a:r>
              <a:rPr lang="it-IT" err="1"/>
              <a:t>regions</a:t>
            </a:r>
            <a:r>
              <a:rPr lang="it-IT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2982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- </a:t>
            </a:r>
            <a:r>
              <a:rPr lang="it-IT" err="1"/>
              <a:t>Perceiving</a:t>
            </a:r>
            <a:r>
              <a:rPr lang="it-IT"/>
              <a:t> </a:t>
            </a:r>
            <a:r>
              <a:rPr lang="it-IT" err="1"/>
              <a:t>faces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right, </a:t>
            </a:r>
            <a:r>
              <a:rPr lang="it-IT" err="1"/>
              <a:t>retrieving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</a:t>
            </a:r>
            <a:r>
              <a:rPr lang="it-IT" err="1"/>
              <a:t>about</a:t>
            </a:r>
            <a:r>
              <a:rPr lang="it-IT"/>
              <a:t> </a:t>
            </a:r>
            <a:r>
              <a:rPr lang="it-IT" err="1"/>
              <a:t>engaged</a:t>
            </a:r>
            <a:r>
              <a:rPr lang="it-IT"/>
              <a:t> the </a:t>
            </a:r>
            <a:r>
              <a:rPr lang="it-IT" err="1"/>
              <a:t>left</a:t>
            </a:r>
            <a:r>
              <a:rPr lang="it-IT"/>
              <a:t>.</a:t>
            </a:r>
          </a:p>
          <a:p>
            <a:r>
              <a:rPr lang="it-IT"/>
              <a:t> - </a:t>
            </a:r>
            <a:r>
              <a:rPr lang="it-IT" err="1"/>
              <a:t>Regions</a:t>
            </a:r>
            <a:r>
              <a:rPr lang="it-IT"/>
              <a:t> </a:t>
            </a:r>
            <a:r>
              <a:rPr lang="it-IT" err="1"/>
              <a:t>respond</a:t>
            </a:r>
            <a:r>
              <a:rPr lang="it-IT"/>
              <a:t> to more </a:t>
            </a:r>
            <a:r>
              <a:rPr lang="it-IT" err="1"/>
              <a:t>than</a:t>
            </a:r>
            <a:r>
              <a:rPr lang="it-IT"/>
              <a:t> </a:t>
            </a:r>
            <a:r>
              <a:rPr lang="it-IT" err="1"/>
              <a:t>one</a:t>
            </a:r>
            <a:r>
              <a:rPr lang="it-IT"/>
              <a:t> domain</a:t>
            </a:r>
          </a:p>
          <a:p>
            <a:r>
              <a:rPr lang="it-IT"/>
              <a:t>- </a:t>
            </a:r>
            <a:r>
              <a:rPr lang="it-IT" err="1"/>
              <a:t>Any</a:t>
            </a:r>
            <a:r>
              <a:rPr lang="it-IT"/>
              <a:t> </a:t>
            </a:r>
            <a:r>
              <a:rPr lang="it-IT" err="1"/>
              <a:t>cognition</a:t>
            </a:r>
            <a:r>
              <a:rPr lang="it-IT"/>
              <a:t> </a:t>
            </a:r>
            <a:r>
              <a:rPr lang="it-IT" err="1"/>
              <a:t>involves</a:t>
            </a:r>
            <a:r>
              <a:rPr lang="it-IT"/>
              <a:t> multiple </a:t>
            </a:r>
            <a:r>
              <a:rPr lang="it-IT" err="1"/>
              <a:t>regions</a:t>
            </a:r>
            <a:r>
              <a:rPr lang="it-IT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468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- </a:t>
            </a:r>
            <a:r>
              <a:rPr lang="it-IT" err="1"/>
              <a:t>Perceiving</a:t>
            </a:r>
            <a:r>
              <a:rPr lang="it-IT"/>
              <a:t> </a:t>
            </a:r>
            <a:r>
              <a:rPr lang="it-IT" err="1"/>
              <a:t>faces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right, </a:t>
            </a:r>
            <a:r>
              <a:rPr lang="it-IT" err="1"/>
              <a:t>retrieving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</a:t>
            </a:r>
            <a:r>
              <a:rPr lang="it-IT" err="1"/>
              <a:t>about</a:t>
            </a:r>
            <a:r>
              <a:rPr lang="it-IT"/>
              <a:t> </a:t>
            </a:r>
            <a:r>
              <a:rPr lang="it-IT" err="1"/>
              <a:t>engaged</a:t>
            </a:r>
            <a:r>
              <a:rPr lang="it-IT"/>
              <a:t> the </a:t>
            </a:r>
            <a:r>
              <a:rPr lang="it-IT" err="1"/>
              <a:t>left</a:t>
            </a:r>
            <a:r>
              <a:rPr lang="it-IT"/>
              <a:t>.</a:t>
            </a:r>
          </a:p>
          <a:p>
            <a:r>
              <a:rPr lang="it-IT"/>
              <a:t> - </a:t>
            </a:r>
            <a:r>
              <a:rPr lang="it-IT" err="1"/>
              <a:t>Regions</a:t>
            </a:r>
            <a:r>
              <a:rPr lang="it-IT"/>
              <a:t> </a:t>
            </a:r>
            <a:r>
              <a:rPr lang="it-IT" err="1"/>
              <a:t>respond</a:t>
            </a:r>
            <a:r>
              <a:rPr lang="it-IT"/>
              <a:t> to more </a:t>
            </a:r>
            <a:r>
              <a:rPr lang="it-IT" err="1"/>
              <a:t>than</a:t>
            </a:r>
            <a:r>
              <a:rPr lang="it-IT"/>
              <a:t> </a:t>
            </a:r>
            <a:r>
              <a:rPr lang="it-IT" err="1"/>
              <a:t>one</a:t>
            </a:r>
            <a:r>
              <a:rPr lang="it-IT"/>
              <a:t> domain</a:t>
            </a:r>
          </a:p>
          <a:p>
            <a:r>
              <a:rPr lang="it-IT"/>
              <a:t>- </a:t>
            </a:r>
            <a:r>
              <a:rPr lang="it-IT" err="1"/>
              <a:t>Any</a:t>
            </a:r>
            <a:r>
              <a:rPr lang="it-IT"/>
              <a:t> </a:t>
            </a:r>
            <a:r>
              <a:rPr lang="it-IT" err="1"/>
              <a:t>cognition</a:t>
            </a:r>
            <a:r>
              <a:rPr lang="it-IT"/>
              <a:t> </a:t>
            </a:r>
            <a:r>
              <a:rPr lang="it-IT" err="1"/>
              <a:t>involves</a:t>
            </a:r>
            <a:r>
              <a:rPr lang="it-IT"/>
              <a:t> multiple </a:t>
            </a:r>
            <a:r>
              <a:rPr lang="it-IT" err="1"/>
              <a:t>regions</a:t>
            </a:r>
            <a:r>
              <a:rPr lang="it-IT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9569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- </a:t>
            </a:r>
            <a:r>
              <a:rPr lang="it-IT" err="1"/>
              <a:t>Perceiving</a:t>
            </a:r>
            <a:r>
              <a:rPr lang="it-IT"/>
              <a:t> </a:t>
            </a:r>
            <a:r>
              <a:rPr lang="it-IT" err="1"/>
              <a:t>faces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right, </a:t>
            </a:r>
            <a:r>
              <a:rPr lang="it-IT" err="1"/>
              <a:t>retrieving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</a:t>
            </a:r>
            <a:r>
              <a:rPr lang="it-IT" err="1"/>
              <a:t>about</a:t>
            </a:r>
            <a:r>
              <a:rPr lang="it-IT"/>
              <a:t> </a:t>
            </a:r>
            <a:r>
              <a:rPr lang="it-IT" err="1"/>
              <a:t>engaged</a:t>
            </a:r>
            <a:r>
              <a:rPr lang="it-IT"/>
              <a:t> the </a:t>
            </a:r>
            <a:r>
              <a:rPr lang="it-IT" err="1"/>
              <a:t>left</a:t>
            </a:r>
            <a:r>
              <a:rPr lang="it-IT"/>
              <a:t>.</a:t>
            </a:r>
          </a:p>
          <a:p>
            <a:r>
              <a:rPr lang="it-IT"/>
              <a:t> - </a:t>
            </a:r>
            <a:r>
              <a:rPr lang="it-IT" err="1"/>
              <a:t>Regions</a:t>
            </a:r>
            <a:r>
              <a:rPr lang="it-IT"/>
              <a:t> </a:t>
            </a:r>
            <a:r>
              <a:rPr lang="it-IT" err="1"/>
              <a:t>respond</a:t>
            </a:r>
            <a:r>
              <a:rPr lang="it-IT"/>
              <a:t> to more </a:t>
            </a:r>
            <a:r>
              <a:rPr lang="it-IT" err="1"/>
              <a:t>than</a:t>
            </a:r>
            <a:r>
              <a:rPr lang="it-IT"/>
              <a:t> </a:t>
            </a:r>
            <a:r>
              <a:rPr lang="it-IT" err="1"/>
              <a:t>one</a:t>
            </a:r>
            <a:r>
              <a:rPr lang="it-IT"/>
              <a:t> domain</a:t>
            </a:r>
          </a:p>
          <a:p>
            <a:r>
              <a:rPr lang="it-IT"/>
              <a:t>- </a:t>
            </a:r>
            <a:r>
              <a:rPr lang="it-IT" err="1"/>
              <a:t>Any</a:t>
            </a:r>
            <a:r>
              <a:rPr lang="it-IT"/>
              <a:t> </a:t>
            </a:r>
            <a:r>
              <a:rPr lang="it-IT" err="1"/>
              <a:t>cognition</a:t>
            </a:r>
            <a:r>
              <a:rPr lang="it-IT"/>
              <a:t> </a:t>
            </a:r>
            <a:r>
              <a:rPr lang="it-IT" err="1"/>
              <a:t>involves</a:t>
            </a:r>
            <a:r>
              <a:rPr lang="it-IT"/>
              <a:t> multiple </a:t>
            </a:r>
            <a:r>
              <a:rPr lang="it-IT" err="1"/>
              <a:t>regions</a:t>
            </a:r>
            <a:r>
              <a:rPr lang="it-IT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371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- </a:t>
            </a:r>
            <a:r>
              <a:rPr lang="it-IT" err="1"/>
              <a:t>Perceiving</a:t>
            </a:r>
            <a:r>
              <a:rPr lang="it-IT"/>
              <a:t> </a:t>
            </a:r>
            <a:r>
              <a:rPr lang="it-IT" err="1"/>
              <a:t>faces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right, </a:t>
            </a:r>
            <a:r>
              <a:rPr lang="it-IT" err="1"/>
              <a:t>retrieving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</a:t>
            </a:r>
            <a:r>
              <a:rPr lang="it-IT" err="1"/>
              <a:t>about</a:t>
            </a:r>
            <a:r>
              <a:rPr lang="it-IT"/>
              <a:t> </a:t>
            </a:r>
            <a:r>
              <a:rPr lang="it-IT" err="1"/>
              <a:t>engaged</a:t>
            </a:r>
            <a:r>
              <a:rPr lang="it-IT"/>
              <a:t> the </a:t>
            </a:r>
            <a:r>
              <a:rPr lang="it-IT" err="1"/>
              <a:t>left</a:t>
            </a:r>
            <a:r>
              <a:rPr lang="it-IT"/>
              <a:t>.</a:t>
            </a:r>
          </a:p>
          <a:p>
            <a:r>
              <a:rPr lang="it-IT"/>
              <a:t> - </a:t>
            </a:r>
            <a:r>
              <a:rPr lang="it-IT" err="1"/>
              <a:t>Regions</a:t>
            </a:r>
            <a:r>
              <a:rPr lang="it-IT"/>
              <a:t> </a:t>
            </a:r>
            <a:r>
              <a:rPr lang="it-IT" err="1"/>
              <a:t>respond</a:t>
            </a:r>
            <a:r>
              <a:rPr lang="it-IT"/>
              <a:t> to more </a:t>
            </a:r>
            <a:r>
              <a:rPr lang="it-IT" err="1"/>
              <a:t>than</a:t>
            </a:r>
            <a:r>
              <a:rPr lang="it-IT"/>
              <a:t> </a:t>
            </a:r>
            <a:r>
              <a:rPr lang="it-IT" err="1"/>
              <a:t>one</a:t>
            </a:r>
            <a:r>
              <a:rPr lang="it-IT"/>
              <a:t> domain</a:t>
            </a:r>
          </a:p>
          <a:p>
            <a:r>
              <a:rPr lang="it-IT"/>
              <a:t>- </a:t>
            </a:r>
            <a:r>
              <a:rPr lang="it-IT" err="1"/>
              <a:t>Any</a:t>
            </a:r>
            <a:r>
              <a:rPr lang="it-IT"/>
              <a:t> </a:t>
            </a:r>
            <a:r>
              <a:rPr lang="it-IT" err="1"/>
              <a:t>cognition</a:t>
            </a:r>
            <a:r>
              <a:rPr lang="it-IT"/>
              <a:t> </a:t>
            </a:r>
            <a:r>
              <a:rPr lang="it-IT" err="1"/>
              <a:t>involves</a:t>
            </a:r>
            <a:r>
              <a:rPr lang="it-IT"/>
              <a:t> multiple </a:t>
            </a:r>
            <a:r>
              <a:rPr lang="it-IT" err="1"/>
              <a:t>regions</a:t>
            </a:r>
            <a:r>
              <a:rPr lang="it-IT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7693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- </a:t>
            </a:r>
            <a:r>
              <a:rPr lang="it-IT" err="1"/>
              <a:t>Perceiving</a:t>
            </a:r>
            <a:r>
              <a:rPr lang="it-IT"/>
              <a:t> </a:t>
            </a:r>
            <a:r>
              <a:rPr lang="it-IT" err="1"/>
              <a:t>faces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right, </a:t>
            </a:r>
            <a:r>
              <a:rPr lang="it-IT" err="1"/>
              <a:t>retrieving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</a:t>
            </a:r>
            <a:r>
              <a:rPr lang="it-IT" err="1"/>
              <a:t>about</a:t>
            </a:r>
            <a:r>
              <a:rPr lang="it-IT"/>
              <a:t> </a:t>
            </a:r>
            <a:r>
              <a:rPr lang="it-IT" err="1"/>
              <a:t>engaged</a:t>
            </a:r>
            <a:r>
              <a:rPr lang="it-IT"/>
              <a:t> the </a:t>
            </a:r>
            <a:r>
              <a:rPr lang="it-IT" err="1"/>
              <a:t>left</a:t>
            </a:r>
            <a:r>
              <a:rPr lang="it-IT"/>
              <a:t>.</a:t>
            </a:r>
          </a:p>
          <a:p>
            <a:r>
              <a:rPr lang="it-IT"/>
              <a:t> - </a:t>
            </a:r>
            <a:r>
              <a:rPr lang="it-IT" err="1"/>
              <a:t>Regions</a:t>
            </a:r>
            <a:r>
              <a:rPr lang="it-IT"/>
              <a:t> </a:t>
            </a:r>
            <a:r>
              <a:rPr lang="it-IT" err="1"/>
              <a:t>respond</a:t>
            </a:r>
            <a:r>
              <a:rPr lang="it-IT"/>
              <a:t> to more </a:t>
            </a:r>
            <a:r>
              <a:rPr lang="it-IT" err="1"/>
              <a:t>than</a:t>
            </a:r>
            <a:r>
              <a:rPr lang="it-IT"/>
              <a:t> </a:t>
            </a:r>
            <a:r>
              <a:rPr lang="it-IT" err="1"/>
              <a:t>one</a:t>
            </a:r>
            <a:r>
              <a:rPr lang="it-IT"/>
              <a:t> domain</a:t>
            </a:r>
          </a:p>
          <a:p>
            <a:r>
              <a:rPr lang="it-IT"/>
              <a:t>- </a:t>
            </a:r>
            <a:r>
              <a:rPr lang="it-IT" err="1"/>
              <a:t>Any</a:t>
            </a:r>
            <a:r>
              <a:rPr lang="it-IT"/>
              <a:t> </a:t>
            </a:r>
            <a:r>
              <a:rPr lang="it-IT" err="1"/>
              <a:t>cognition</a:t>
            </a:r>
            <a:r>
              <a:rPr lang="it-IT"/>
              <a:t> </a:t>
            </a:r>
            <a:r>
              <a:rPr lang="it-IT" err="1"/>
              <a:t>involves</a:t>
            </a:r>
            <a:r>
              <a:rPr lang="it-IT"/>
              <a:t> multiple </a:t>
            </a:r>
            <a:r>
              <a:rPr lang="it-IT" err="1"/>
              <a:t>regions</a:t>
            </a:r>
            <a:r>
              <a:rPr lang="it-IT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700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- </a:t>
            </a:r>
            <a:r>
              <a:rPr lang="it-IT" err="1"/>
              <a:t>Perceiving</a:t>
            </a:r>
            <a:r>
              <a:rPr lang="it-IT"/>
              <a:t> </a:t>
            </a:r>
            <a:r>
              <a:rPr lang="it-IT" err="1"/>
              <a:t>faces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right, </a:t>
            </a:r>
            <a:r>
              <a:rPr lang="it-IT" err="1"/>
              <a:t>retrieving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</a:t>
            </a:r>
            <a:r>
              <a:rPr lang="it-IT" err="1"/>
              <a:t>about</a:t>
            </a:r>
            <a:r>
              <a:rPr lang="it-IT"/>
              <a:t> </a:t>
            </a:r>
            <a:r>
              <a:rPr lang="it-IT" err="1"/>
              <a:t>engaged</a:t>
            </a:r>
            <a:r>
              <a:rPr lang="it-IT"/>
              <a:t> the </a:t>
            </a:r>
            <a:r>
              <a:rPr lang="it-IT" err="1"/>
              <a:t>left</a:t>
            </a:r>
            <a:r>
              <a:rPr lang="it-IT"/>
              <a:t>.</a:t>
            </a:r>
          </a:p>
          <a:p>
            <a:r>
              <a:rPr lang="it-IT"/>
              <a:t> - </a:t>
            </a:r>
            <a:r>
              <a:rPr lang="it-IT" err="1"/>
              <a:t>Regions</a:t>
            </a:r>
            <a:r>
              <a:rPr lang="it-IT"/>
              <a:t> </a:t>
            </a:r>
            <a:r>
              <a:rPr lang="it-IT" err="1"/>
              <a:t>respond</a:t>
            </a:r>
            <a:r>
              <a:rPr lang="it-IT"/>
              <a:t> to more </a:t>
            </a:r>
            <a:r>
              <a:rPr lang="it-IT" err="1"/>
              <a:t>than</a:t>
            </a:r>
            <a:r>
              <a:rPr lang="it-IT"/>
              <a:t> </a:t>
            </a:r>
            <a:r>
              <a:rPr lang="it-IT" err="1"/>
              <a:t>one</a:t>
            </a:r>
            <a:r>
              <a:rPr lang="it-IT"/>
              <a:t> domain</a:t>
            </a:r>
          </a:p>
          <a:p>
            <a:r>
              <a:rPr lang="it-IT"/>
              <a:t>- </a:t>
            </a:r>
            <a:r>
              <a:rPr lang="it-IT" err="1"/>
              <a:t>Any</a:t>
            </a:r>
            <a:r>
              <a:rPr lang="it-IT"/>
              <a:t> </a:t>
            </a:r>
            <a:r>
              <a:rPr lang="it-IT" err="1"/>
              <a:t>cognition</a:t>
            </a:r>
            <a:r>
              <a:rPr lang="it-IT"/>
              <a:t> </a:t>
            </a:r>
            <a:r>
              <a:rPr lang="it-IT" err="1"/>
              <a:t>involves</a:t>
            </a:r>
            <a:r>
              <a:rPr lang="it-IT"/>
              <a:t> multiple </a:t>
            </a:r>
            <a:r>
              <a:rPr lang="it-IT" err="1"/>
              <a:t>regions</a:t>
            </a:r>
            <a:r>
              <a:rPr lang="it-IT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9265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7188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- </a:t>
            </a:r>
            <a:r>
              <a:rPr lang="it-IT" err="1"/>
              <a:t>Perceiving</a:t>
            </a:r>
            <a:r>
              <a:rPr lang="it-IT"/>
              <a:t> </a:t>
            </a:r>
            <a:r>
              <a:rPr lang="it-IT" err="1"/>
              <a:t>faces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right, </a:t>
            </a:r>
            <a:r>
              <a:rPr lang="it-IT" err="1"/>
              <a:t>retrieving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</a:t>
            </a:r>
            <a:r>
              <a:rPr lang="it-IT" err="1"/>
              <a:t>about</a:t>
            </a:r>
            <a:r>
              <a:rPr lang="it-IT"/>
              <a:t> </a:t>
            </a:r>
            <a:r>
              <a:rPr lang="it-IT" err="1"/>
              <a:t>engaged</a:t>
            </a:r>
            <a:r>
              <a:rPr lang="it-IT"/>
              <a:t> the </a:t>
            </a:r>
            <a:r>
              <a:rPr lang="it-IT" err="1"/>
              <a:t>left</a:t>
            </a:r>
            <a:r>
              <a:rPr lang="it-IT"/>
              <a:t>.</a:t>
            </a:r>
          </a:p>
          <a:p>
            <a:r>
              <a:rPr lang="it-IT"/>
              <a:t> - </a:t>
            </a:r>
            <a:r>
              <a:rPr lang="it-IT" err="1"/>
              <a:t>Regions</a:t>
            </a:r>
            <a:r>
              <a:rPr lang="it-IT"/>
              <a:t> </a:t>
            </a:r>
            <a:r>
              <a:rPr lang="it-IT" err="1"/>
              <a:t>respond</a:t>
            </a:r>
            <a:r>
              <a:rPr lang="it-IT"/>
              <a:t> to more </a:t>
            </a:r>
            <a:r>
              <a:rPr lang="it-IT" err="1"/>
              <a:t>than</a:t>
            </a:r>
            <a:r>
              <a:rPr lang="it-IT"/>
              <a:t> </a:t>
            </a:r>
            <a:r>
              <a:rPr lang="it-IT" err="1"/>
              <a:t>one</a:t>
            </a:r>
            <a:r>
              <a:rPr lang="it-IT"/>
              <a:t> domain</a:t>
            </a:r>
          </a:p>
          <a:p>
            <a:r>
              <a:rPr lang="it-IT"/>
              <a:t>- </a:t>
            </a:r>
            <a:r>
              <a:rPr lang="it-IT" err="1"/>
              <a:t>Any</a:t>
            </a:r>
            <a:r>
              <a:rPr lang="it-IT"/>
              <a:t> </a:t>
            </a:r>
            <a:r>
              <a:rPr lang="it-IT" err="1"/>
              <a:t>cognition</a:t>
            </a:r>
            <a:r>
              <a:rPr lang="it-IT"/>
              <a:t> </a:t>
            </a:r>
            <a:r>
              <a:rPr lang="it-IT" err="1"/>
              <a:t>involves</a:t>
            </a:r>
            <a:r>
              <a:rPr lang="it-IT"/>
              <a:t> multiple </a:t>
            </a:r>
            <a:r>
              <a:rPr lang="it-IT" err="1"/>
              <a:t>regions</a:t>
            </a:r>
            <a:r>
              <a:rPr lang="it-IT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7095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6159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5857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4908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1034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4548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Cognitive </a:t>
            </a:r>
            <a:r>
              <a:rPr lang="it-IT" err="1"/>
              <a:t>patterns</a:t>
            </a:r>
            <a:r>
              <a:rPr lang="it-IT"/>
              <a:t> are </a:t>
            </a:r>
            <a:r>
              <a:rPr lang="it-IT" err="1"/>
              <a:t>largely</a:t>
            </a:r>
            <a:r>
              <a:rPr lang="it-IT"/>
              <a:t> </a:t>
            </a:r>
            <a:r>
              <a:rPr lang="it-IT" err="1"/>
              <a:t>stable</a:t>
            </a:r>
            <a:r>
              <a:rPr lang="it-IT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9072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previously</a:t>
            </a:r>
            <a:r>
              <a:rPr lang="it-IT" dirty="0"/>
              <a:t> </a:t>
            </a:r>
            <a:r>
              <a:rPr lang="it-IT" dirty="0" err="1"/>
              <a:t>showed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multiple </a:t>
            </a:r>
            <a:r>
              <a:rPr lang="it-IT" dirty="0" err="1"/>
              <a:t>regions</a:t>
            </a:r>
            <a:r>
              <a:rPr lang="it-IT" dirty="0"/>
              <a:t>, </a:t>
            </a:r>
            <a:r>
              <a:rPr lang="it-IT" dirty="0" err="1"/>
              <a:t>represent</a:t>
            </a:r>
            <a:r>
              <a:rPr lang="it-IT" dirty="0"/>
              <a:t> multiple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knowledge</a:t>
            </a:r>
            <a:r>
              <a:rPr lang="it-IT" dirty="0"/>
              <a:t>, </a:t>
            </a:r>
            <a:r>
              <a:rPr lang="it-IT" dirty="0" err="1"/>
              <a:t>differs</a:t>
            </a:r>
            <a:r>
              <a:rPr lang="it-IT" dirty="0"/>
              <a:t> </a:t>
            </a:r>
            <a:r>
              <a:rPr lang="it-IT" dirty="0" err="1"/>
              <a:t>acorss</a:t>
            </a:r>
            <a:r>
              <a:rPr lang="it-IT" dirty="0"/>
              <a:t> </a:t>
            </a:r>
            <a:r>
              <a:rPr lang="it-IT" dirty="0" err="1"/>
              <a:t>regions</a:t>
            </a:r>
            <a:r>
              <a:rPr lang="it-IT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68486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335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0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Our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of the world </a:t>
            </a:r>
            <a:r>
              <a:rPr lang="it-IT" err="1"/>
              <a:t>relies</a:t>
            </a:r>
            <a:r>
              <a:rPr lang="it-IT"/>
              <a:t>,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least</a:t>
            </a:r>
            <a:r>
              <a:rPr lang="it-IT"/>
              <a:t> in part on, in </a:t>
            </a:r>
            <a:r>
              <a:rPr lang="it-IT" err="1"/>
              <a:t>simulating</a:t>
            </a:r>
            <a:r>
              <a:rPr lang="it-IT"/>
              <a:t> </a:t>
            </a:r>
            <a:r>
              <a:rPr lang="it-IT" err="1"/>
              <a:t>our</a:t>
            </a:r>
            <a:r>
              <a:rPr lang="it-IT"/>
              <a:t> </a:t>
            </a:r>
            <a:r>
              <a:rPr lang="it-IT" err="1"/>
              <a:t>experiences</a:t>
            </a:r>
            <a:r>
              <a:rPr lang="it-IT"/>
              <a:t> with </a:t>
            </a:r>
            <a:r>
              <a:rPr lang="it-IT" err="1"/>
              <a:t>it</a:t>
            </a:r>
            <a:r>
              <a:rPr lang="it-IT"/>
              <a:t>. </a:t>
            </a:r>
          </a:p>
          <a:p>
            <a:r>
              <a:rPr lang="it-IT"/>
              <a:t>Reading the word ‘</a:t>
            </a:r>
            <a:r>
              <a:rPr lang="it-IT" err="1"/>
              <a:t>thunder</a:t>
            </a:r>
            <a:r>
              <a:rPr lang="it-IT"/>
              <a:t>’, </a:t>
            </a:r>
            <a:r>
              <a:rPr lang="it-IT" err="1"/>
              <a:t>activates</a:t>
            </a:r>
            <a:r>
              <a:rPr lang="it-IT"/>
              <a:t> </a:t>
            </a:r>
            <a:r>
              <a:rPr lang="it-IT" err="1"/>
              <a:t>auditory</a:t>
            </a:r>
            <a:r>
              <a:rPr lang="it-IT"/>
              <a:t> </a:t>
            </a:r>
            <a:r>
              <a:rPr lang="it-IT" err="1"/>
              <a:t>association</a:t>
            </a:r>
            <a:r>
              <a:rPr lang="it-IT"/>
              <a:t> </a:t>
            </a:r>
            <a:r>
              <a:rPr lang="it-IT" err="1"/>
              <a:t>cortices</a:t>
            </a:r>
            <a:r>
              <a:rPr lang="it-IT"/>
              <a:t>, ‘</a:t>
            </a:r>
            <a:r>
              <a:rPr lang="it-IT" err="1"/>
              <a:t>hammer</a:t>
            </a:r>
            <a:r>
              <a:rPr lang="it-IT"/>
              <a:t>’ </a:t>
            </a:r>
            <a:r>
              <a:rPr lang="it-IT" err="1"/>
              <a:t>activates</a:t>
            </a:r>
            <a:r>
              <a:rPr lang="it-IT"/>
              <a:t> </a:t>
            </a:r>
            <a:r>
              <a:rPr lang="it-IT" err="1"/>
              <a:t>premotor</a:t>
            </a:r>
            <a:r>
              <a:rPr lang="it-IT"/>
              <a:t> </a:t>
            </a:r>
            <a:r>
              <a:rPr lang="it-IT" err="1"/>
              <a:t>cortices</a:t>
            </a:r>
            <a:r>
              <a:rPr lang="it-IT"/>
              <a:t>. </a:t>
            </a:r>
          </a:p>
          <a:p>
            <a:r>
              <a:rPr lang="it-IT"/>
              <a:t>In </a:t>
            </a:r>
            <a:r>
              <a:rPr lang="it-IT" err="1"/>
              <a:t>addition</a:t>
            </a:r>
            <a:r>
              <a:rPr lang="it-IT"/>
              <a:t>, a set of </a:t>
            </a:r>
            <a:r>
              <a:rPr lang="it-IT" err="1"/>
              <a:t>regions</a:t>
            </a:r>
            <a:r>
              <a:rPr lang="it-IT"/>
              <a:t> are </a:t>
            </a:r>
            <a:r>
              <a:rPr lang="it-IT" err="1"/>
              <a:t>recruited</a:t>
            </a:r>
            <a:r>
              <a:rPr lang="it-IT"/>
              <a:t> </a:t>
            </a:r>
            <a:r>
              <a:rPr lang="it-IT" err="1"/>
              <a:t>that</a:t>
            </a:r>
            <a:r>
              <a:rPr lang="it-IT"/>
              <a:t> are </a:t>
            </a:r>
            <a:r>
              <a:rPr lang="it-IT" err="1"/>
              <a:t>outside</a:t>
            </a:r>
            <a:r>
              <a:rPr lang="it-IT"/>
              <a:t> of </a:t>
            </a:r>
            <a:r>
              <a:rPr lang="it-IT" err="1"/>
              <a:t>sensory</a:t>
            </a:r>
            <a:r>
              <a:rPr lang="it-IT"/>
              <a:t> </a:t>
            </a:r>
            <a:r>
              <a:rPr lang="it-IT" err="1"/>
              <a:t>motor</a:t>
            </a:r>
            <a:r>
              <a:rPr lang="it-IT"/>
              <a:t> </a:t>
            </a:r>
            <a:r>
              <a:rPr lang="it-IT" err="1"/>
              <a:t>cortices</a:t>
            </a:r>
            <a:r>
              <a:rPr lang="it-IT"/>
              <a:t>, </a:t>
            </a:r>
            <a:r>
              <a:rPr lang="it-IT" err="1"/>
              <a:t>involved</a:t>
            </a:r>
            <a:r>
              <a:rPr lang="it-IT"/>
              <a:t> in general </a:t>
            </a:r>
            <a:r>
              <a:rPr lang="it-IT" err="1"/>
              <a:t>semantic</a:t>
            </a:r>
            <a:r>
              <a:rPr lang="it-IT"/>
              <a:t> processing</a:t>
            </a:r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3667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2391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05698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9637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8394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0924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15839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85095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0733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66945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138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How </a:t>
            </a:r>
            <a:r>
              <a:rPr lang="it-IT" err="1"/>
              <a:t>does</a:t>
            </a:r>
            <a:r>
              <a:rPr lang="it-IT"/>
              <a:t> the brain </a:t>
            </a:r>
            <a:r>
              <a:rPr lang="it-IT" err="1"/>
              <a:t>represent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? </a:t>
            </a:r>
          </a:p>
          <a:p>
            <a:r>
              <a:rPr lang="it-IT" err="1"/>
              <a:t>Our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of the world </a:t>
            </a:r>
            <a:r>
              <a:rPr lang="it-IT" err="1"/>
              <a:t>relies</a:t>
            </a:r>
            <a:r>
              <a:rPr lang="it-IT"/>
              <a:t>,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least</a:t>
            </a:r>
            <a:r>
              <a:rPr lang="it-IT"/>
              <a:t> in part on, in </a:t>
            </a:r>
            <a:r>
              <a:rPr lang="it-IT" err="1"/>
              <a:t>simulating</a:t>
            </a:r>
            <a:r>
              <a:rPr lang="it-IT"/>
              <a:t> </a:t>
            </a:r>
            <a:r>
              <a:rPr lang="it-IT" err="1"/>
              <a:t>our</a:t>
            </a:r>
            <a:r>
              <a:rPr lang="it-IT"/>
              <a:t> </a:t>
            </a:r>
            <a:r>
              <a:rPr lang="it-IT" err="1"/>
              <a:t>experiences</a:t>
            </a:r>
            <a:r>
              <a:rPr lang="it-IT"/>
              <a:t> with </a:t>
            </a:r>
            <a:r>
              <a:rPr lang="it-IT" err="1"/>
              <a:t>it</a:t>
            </a:r>
            <a:r>
              <a:rPr lang="it-IT"/>
              <a:t>. </a:t>
            </a:r>
          </a:p>
          <a:p>
            <a:r>
              <a:rPr lang="it-IT"/>
              <a:t>Reading the word ‘</a:t>
            </a:r>
            <a:r>
              <a:rPr lang="it-IT" err="1"/>
              <a:t>thunder</a:t>
            </a:r>
            <a:r>
              <a:rPr lang="it-IT"/>
              <a:t>’, </a:t>
            </a:r>
            <a:r>
              <a:rPr lang="it-IT" err="1"/>
              <a:t>activates</a:t>
            </a:r>
            <a:r>
              <a:rPr lang="it-IT"/>
              <a:t> </a:t>
            </a:r>
            <a:r>
              <a:rPr lang="it-IT" err="1"/>
              <a:t>auditory</a:t>
            </a:r>
            <a:r>
              <a:rPr lang="it-IT"/>
              <a:t> </a:t>
            </a:r>
            <a:r>
              <a:rPr lang="it-IT" err="1"/>
              <a:t>association</a:t>
            </a:r>
            <a:r>
              <a:rPr lang="it-IT"/>
              <a:t> </a:t>
            </a:r>
            <a:r>
              <a:rPr lang="it-IT" err="1"/>
              <a:t>cortices</a:t>
            </a:r>
            <a:r>
              <a:rPr lang="it-IT"/>
              <a:t>, ‘</a:t>
            </a:r>
            <a:r>
              <a:rPr lang="it-IT" err="1"/>
              <a:t>hammer</a:t>
            </a:r>
            <a:r>
              <a:rPr lang="it-IT"/>
              <a:t>’ </a:t>
            </a:r>
            <a:r>
              <a:rPr lang="it-IT" err="1"/>
              <a:t>activates</a:t>
            </a:r>
            <a:r>
              <a:rPr lang="it-IT"/>
              <a:t> </a:t>
            </a:r>
            <a:r>
              <a:rPr lang="it-IT" err="1"/>
              <a:t>premotor</a:t>
            </a:r>
            <a:r>
              <a:rPr lang="it-IT"/>
              <a:t> </a:t>
            </a:r>
            <a:r>
              <a:rPr lang="it-IT" err="1"/>
              <a:t>cortices</a:t>
            </a:r>
            <a:r>
              <a:rPr lang="it-IT"/>
              <a:t>. </a:t>
            </a:r>
          </a:p>
          <a:p>
            <a:r>
              <a:rPr lang="it-IT"/>
              <a:t>In </a:t>
            </a:r>
            <a:r>
              <a:rPr lang="it-IT" err="1"/>
              <a:t>addition</a:t>
            </a:r>
            <a:r>
              <a:rPr lang="it-IT"/>
              <a:t>, a set of </a:t>
            </a:r>
            <a:r>
              <a:rPr lang="it-IT" err="1"/>
              <a:t>regions</a:t>
            </a:r>
            <a:r>
              <a:rPr lang="it-IT"/>
              <a:t> are </a:t>
            </a:r>
            <a:r>
              <a:rPr lang="it-IT" err="1"/>
              <a:t>recruited</a:t>
            </a:r>
            <a:r>
              <a:rPr lang="it-IT"/>
              <a:t> </a:t>
            </a:r>
            <a:r>
              <a:rPr lang="it-IT" err="1"/>
              <a:t>that</a:t>
            </a:r>
            <a:r>
              <a:rPr lang="it-IT"/>
              <a:t> are </a:t>
            </a:r>
            <a:r>
              <a:rPr lang="it-IT" err="1"/>
              <a:t>outside</a:t>
            </a:r>
            <a:r>
              <a:rPr lang="it-IT"/>
              <a:t> of </a:t>
            </a:r>
            <a:r>
              <a:rPr lang="it-IT" err="1"/>
              <a:t>sensory</a:t>
            </a:r>
            <a:r>
              <a:rPr lang="it-IT"/>
              <a:t> </a:t>
            </a:r>
            <a:r>
              <a:rPr lang="it-IT" err="1"/>
              <a:t>motor</a:t>
            </a:r>
            <a:r>
              <a:rPr lang="it-IT"/>
              <a:t> </a:t>
            </a:r>
            <a:r>
              <a:rPr lang="it-IT" err="1"/>
              <a:t>cortices</a:t>
            </a:r>
            <a:r>
              <a:rPr lang="it-IT"/>
              <a:t>, </a:t>
            </a:r>
            <a:r>
              <a:rPr lang="it-IT" err="1"/>
              <a:t>involved</a:t>
            </a:r>
            <a:r>
              <a:rPr lang="it-IT"/>
              <a:t> in general </a:t>
            </a:r>
            <a:r>
              <a:rPr lang="it-IT" err="1"/>
              <a:t>semantic</a:t>
            </a:r>
            <a:r>
              <a:rPr lang="it-IT"/>
              <a:t> processing</a:t>
            </a:r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09331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90516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54442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7157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1276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5925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Whats</a:t>
            </a:r>
            <a:r>
              <a:rPr lang="it-IT"/>
              <a:t> new, </a:t>
            </a:r>
            <a:r>
              <a:rPr lang="it-IT" err="1"/>
              <a:t>whats</a:t>
            </a:r>
            <a:r>
              <a:rPr lang="it-IT"/>
              <a:t> the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78848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01799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7767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95683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0319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89393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0288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3387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20890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131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69166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92233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8543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05822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79537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4898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latter proposal is especially important considering that many elements of the extended system fall within one prominent network in the brain, the intrinsic brain network - a collection of brain regions associated with a range of internalised cognitive processes (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Spreng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2010)</a:t>
            </a:r>
            <a:r>
              <a:rPr 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include not only the eponymous ‘default mode’, task-deactivated states (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Raichle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2001) but also a broad range of internalised cognitive processes: general semantic knowledge (Binder et al. 2009; Fairhall and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Caramazza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2013b;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Huth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2016); social cognition, (Greene et al. 2001; Van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Overwalle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2009; 2011), as well as context integration episodic memory and mental time travel (Schacter and Addis 2007;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Keidel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Oedekoven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Tut &amp; Bird, 2017). As elements of the internalised cognition network are frequently activated together, establishing specific contributions of each region has proved challenging (Moran et al. 2011; Van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Overwalle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2011). </a:t>
            </a:r>
            <a:endParaRPr lang="en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55207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26736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85131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43944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34948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5239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3118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Systems </a:t>
            </a:r>
            <a:r>
              <a:rPr lang="it-IT" err="1"/>
              <a:t>level</a:t>
            </a:r>
            <a:r>
              <a:rPr lang="it-IT"/>
              <a:t> </a:t>
            </a:r>
            <a:r>
              <a:rPr lang="it-IT" err="1"/>
              <a:t>behavior</a:t>
            </a:r>
            <a:r>
              <a:rPr lang="it-IT"/>
              <a:t>, of </a:t>
            </a:r>
            <a:r>
              <a:rPr lang="it-IT" err="1"/>
              <a:t>sem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8485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Systems </a:t>
            </a:r>
            <a:r>
              <a:rPr lang="it-IT" err="1"/>
              <a:t>level</a:t>
            </a:r>
            <a:r>
              <a:rPr lang="it-IT"/>
              <a:t> </a:t>
            </a:r>
            <a:r>
              <a:rPr lang="it-IT" err="1"/>
              <a:t>behavior</a:t>
            </a:r>
            <a:r>
              <a:rPr lang="it-IT"/>
              <a:t>, of </a:t>
            </a:r>
            <a:r>
              <a:rPr lang="it-IT" err="1"/>
              <a:t>sem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1237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668BF-E987-B54F-9944-B29B246A9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DA32A-1313-8243-A4E7-BD4A53273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A8C81-1590-E547-8478-9E05CA23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9A7B6-F764-1D4D-9D3C-41BEE1D884B0}" type="datetime1">
              <a:rPr lang="it-IT" smtClean="0"/>
              <a:t>13/05/21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0B1DF-596B-3545-9A33-A81BB59E9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57F15-ECB5-CD40-BEE3-919029DC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234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8788-8FF1-B146-B565-FF30FAB10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30C23-BE99-6840-AAE2-CD7078EE7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E6187-321A-1244-8D86-84A13DA46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3B5A-9CFA-1B41-801C-0BFC2824F8EA}" type="datetime1">
              <a:rPr lang="it-IT" smtClean="0"/>
              <a:t>13/05/21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3FDAE-0863-7644-A009-1302913A7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CC04A-277A-6A4B-8312-FA08769B0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665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0AE369-7B60-A541-BBE4-205BDA89AA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9A5A7A-C3F6-5B45-8B0B-EC099C7D4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3CE28-400C-0941-8326-2E3E408FB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2E6DC-4E82-8B4B-9469-79D0F229664F}" type="datetime1">
              <a:rPr lang="it-IT" smtClean="0"/>
              <a:t>13/05/21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B9B25-080F-9647-A268-103B2E45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21979-6F00-224D-8C0D-131D8BF7A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5412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C8A1-3FA8-8540-8DB6-FAB0B4C8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C147-353E-DF48-9351-817634965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37504-2029-AA46-AA0D-8D6FE2C10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B573-114D-AA42-8568-CED8434114AF}" type="datetime1">
              <a:rPr lang="it-IT" smtClean="0"/>
              <a:t>13/05/21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C5E07-62DD-FF41-B1ED-EC595B4E7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6F3D3-C8C3-4E4D-9040-28926BCF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8036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3727-C6A5-EE4C-9426-0ECD044D4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03B6B-A075-7045-A96A-6400A3F9A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A7AAE-68F3-1944-8212-944CB4748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E00A9-41E1-6F4C-80FB-13386C820C17}" type="datetime1">
              <a:rPr lang="it-IT" smtClean="0"/>
              <a:t>13/05/21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5D082-CE60-AA4F-A34F-12F4A54F0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AC03D-47A1-C241-B21F-66CEC0ED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243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0DD3-3CA8-D74F-BD1E-17BEA25F3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4831F-E5B6-2844-BDE1-279947F7AE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9EC56-25DB-6F46-BF52-DE46AC0C7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EC6B9-1802-5D4D-9381-395BF36AA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07A3-B863-A541-8E7D-001D160C1E80}" type="datetime1">
              <a:rPr lang="it-IT" smtClean="0"/>
              <a:t>13/05/21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03B70-BB33-654E-9780-14FDB34CD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3897B-3DAE-804D-80E0-C3076984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1350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3DA07-0762-504D-BF7C-8EF7CF0BC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4E828-6109-7A4E-A805-9D2D4F966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5E664-7454-A74E-B8C7-59276E0B0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7C9B98-B74B-2D4C-B0C1-1EEC6784E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73E4B1-89CA-E14F-9BB3-CB26BD442B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085F0E-DE0D-AD44-A286-3356EEC49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4D3FD-CF7F-6B4B-94C6-CBD8FBBBE0E4}" type="datetime1">
              <a:rPr lang="it-IT" smtClean="0"/>
              <a:t>13/05/21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EF45CB-7677-904E-B983-8B0648D4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108E68-6DC5-EB4F-9D0D-330AE1F7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7517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E2FD6-CFE3-4A48-8E21-D66ED7E61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18567-AFAD-8343-9ED0-225A2D955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E6D0-FB0D-524D-A954-36265908375A}" type="datetime1">
              <a:rPr lang="it-IT" smtClean="0"/>
              <a:t>13/05/21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AFBD7-1CAA-D441-B729-F708676D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3E83C-0B2A-AD4D-A534-71D1D9CB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1084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9843B-886E-994F-A0E8-11490577C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F6CEA-CC0C-E345-B680-D17B10160BD1}" type="datetime1">
              <a:rPr lang="it-IT" smtClean="0"/>
              <a:t>13/05/21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B8AB7-654F-B840-B6AA-BB45061B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84209-5903-C848-8D4C-961D3EC13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705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F64D6-2193-4D41-863C-AA50FF440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FBADC-B2BB-5A4F-9839-90189904B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146CF8-92A3-5943-B38A-EA6B2DAD7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E03E9-CCB7-2F4F-B025-7138F2AA8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CB48-2630-8F4A-9881-52164D9A969A}" type="datetime1">
              <a:rPr lang="it-IT" smtClean="0"/>
              <a:t>13/05/21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C05FF-4B26-8C47-9F71-B32D998C2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53E96-F8C7-834A-AF5B-71206ED10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675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06D46-DA76-0C4A-BE03-F6C3831B7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151D4-CDA0-1E42-AB80-61DCEA8FA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AE282-6852-1C44-9282-ABD29DAA8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B83FF-65FE-284A-A2ED-6B6504121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C7A34-7F90-7A41-8F06-4560FCF96167}" type="datetime1">
              <a:rPr lang="it-IT" smtClean="0"/>
              <a:t>13/05/21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62F55-A107-4A42-90F8-2AFF4F93D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30FA8-99DD-C04E-97C9-72B8856E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08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ACA278-D023-5F41-9309-8A328F716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0A182-AED3-CC43-803D-FBD822D3A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ED5F9-B15D-1B4C-9F12-1C4C703FB9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E62C9-1D0A-9344-9B22-FBF8F961A230}" type="datetime1">
              <a:rPr lang="it-IT" smtClean="0"/>
              <a:t>13/05/21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C038A-1CD2-5745-BBB0-C37F79CC6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05949-7E20-C54A-B7C4-4D99C8445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29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10" Type="http://schemas.openxmlformats.org/officeDocument/2006/relationships/image" Target="../media/image17.tiff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png"/><Relationship Id="rId7" Type="http://schemas.openxmlformats.org/officeDocument/2006/relationships/image" Target="../media/image22.tiff"/><Relationship Id="rId12" Type="http://schemas.openxmlformats.org/officeDocument/2006/relationships/image" Target="../media/image2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11" Type="http://schemas.openxmlformats.org/officeDocument/2006/relationships/image" Target="../media/image26.tiff"/><Relationship Id="rId5" Type="http://schemas.openxmlformats.org/officeDocument/2006/relationships/image" Target="../media/image20.tiff"/><Relationship Id="rId10" Type="http://schemas.openxmlformats.org/officeDocument/2006/relationships/image" Target="../media/image25.tiff"/><Relationship Id="rId4" Type="http://schemas.openxmlformats.org/officeDocument/2006/relationships/image" Target="../media/image19.tiff"/><Relationship Id="rId9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13" Type="http://schemas.openxmlformats.org/officeDocument/2006/relationships/image" Target="../media/image27.tiff"/><Relationship Id="rId3" Type="http://schemas.openxmlformats.org/officeDocument/2006/relationships/image" Target="../media/image28.emf"/><Relationship Id="rId7" Type="http://schemas.openxmlformats.org/officeDocument/2006/relationships/image" Target="../media/image21.tiff"/><Relationship Id="rId12" Type="http://schemas.openxmlformats.org/officeDocument/2006/relationships/image" Target="../media/image2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11" Type="http://schemas.openxmlformats.org/officeDocument/2006/relationships/image" Target="../media/image25.tiff"/><Relationship Id="rId5" Type="http://schemas.openxmlformats.org/officeDocument/2006/relationships/image" Target="../media/image19.tiff"/><Relationship Id="rId10" Type="http://schemas.openxmlformats.org/officeDocument/2006/relationships/image" Target="../media/image24.tiff"/><Relationship Id="rId4" Type="http://schemas.openxmlformats.org/officeDocument/2006/relationships/image" Target="../media/image18.png"/><Relationship Id="rId9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3" Type="http://schemas.openxmlformats.org/officeDocument/2006/relationships/image" Target="../media/image39.tiff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11" Type="http://schemas.openxmlformats.org/officeDocument/2006/relationships/image" Target="../media/image47.tiff"/><Relationship Id="rId5" Type="http://schemas.openxmlformats.org/officeDocument/2006/relationships/image" Target="../media/image41.tiff"/><Relationship Id="rId10" Type="http://schemas.openxmlformats.org/officeDocument/2006/relationships/image" Target="../media/image46.tiff"/><Relationship Id="rId4" Type="http://schemas.openxmlformats.org/officeDocument/2006/relationships/image" Target="../media/image40.tiff"/><Relationship Id="rId9" Type="http://schemas.openxmlformats.org/officeDocument/2006/relationships/image" Target="../media/image4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13" Type="http://schemas.openxmlformats.org/officeDocument/2006/relationships/image" Target="../media/image60.tiff"/><Relationship Id="rId18" Type="http://schemas.openxmlformats.org/officeDocument/2006/relationships/image" Target="../media/image64.png"/><Relationship Id="rId3" Type="http://schemas.openxmlformats.org/officeDocument/2006/relationships/image" Target="../media/image50.tiff"/><Relationship Id="rId7" Type="http://schemas.openxmlformats.org/officeDocument/2006/relationships/image" Target="../media/image54.tiff"/><Relationship Id="rId12" Type="http://schemas.openxmlformats.org/officeDocument/2006/relationships/image" Target="../media/image59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11" Type="http://schemas.openxmlformats.org/officeDocument/2006/relationships/image" Target="../media/image58.tiff"/><Relationship Id="rId5" Type="http://schemas.openxmlformats.org/officeDocument/2006/relationships/image" Target="../media/image52.tiff"/><Relationship Id="rId15" Type="http://schemas.openxmlformats.org/officeDocument/2006/relationships/image" Target="../media/image39.tiff"/><Relationship Id="rId10" Type="http://schemas.openxmlformats.org/officeDocument/2006/relationships/image" Target="../media/image57.tiff"/><Relationship Id="rId4" Type="http://schemas.openxmlformats.org/officeDocument/2006/relationships/image" Target="../media/image51.tiff"/><Relationship Id="rId9" Type="http://schemas.openxmlformats.org/officeDocument/2006/relationships/image" Target="../media/image56.tiff"/><Relationship Id="rId1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8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8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8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8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tiff"/><Relationship Id="rId5" Type="http://schemas.openxmlformats.org/officeDocument/2006/relationships/image" Target="../media/image76.png"/><Relationship Id="rId4" Type="http://schemas.openxmlformats.org/officeDocument/2006/relationships/image" Target="../media/image8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tiff"/><Relationship Id="rId5" Type="http://schemas.openxmlformats.org/officeDocument/2006/relationships/image" Target="../media/image76.png"/><Relationship Id="rId4" Type="http://schemas.openxmlformats.org/officeDocument/2006/relationships/image" Target="../media/image8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tiff"/><Relationship Id="rId5" Type="http://schemas.openxmlformats.org/officeDocument/2006/relationships/image" Target="../media/image76.png"/><Relationship Id="rId4" Type="http://schemas.openxmlformats.org/officeDocument/2006/relationships/image" Target="../media/image8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7" Type="http://schemas.openxmlformats.org/officeDocument/2006/relationships/image" Target="../media/image88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tiff"/><Relationship Id="rId5" Type="http://schemas.openxmlformats.org/officeDocument/2006/relationships/image" Target="../media/image86.tiff"/><Relationship Id="rId4" Type="http://schemas.openxmlformats.org/officeDocument/2006/relationships/image" Target="../media/image8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tiff"/><Relationship Id="rId18" Type="http://schemas.openxmlformats.org/officeDocument/2006/relationships/image" Target="../media/image115.tiff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tiff"/><Relationship Id="rId17" Type="http://schemas.openxmlformats.org/officeDocument/2006/relationships/image" Target="../media/image114.tiff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tiff"/><Relationship Id="rId5" Type="http://schemas.openxmlformats.org/officeDocument/2006/relationships/image" Target="../media/image102.png"/><Relationship Id="rId15" Type="http://schemas.openxmlformats.org/officeDocument/2006/relationships/image" Target="../media/image112.tiff"/><Relationship Id="rId10" Type="http://schemas.openxmlformats.org/officeDocument/2006/relationships/image" Target="../media/image107.tiff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16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tiff"/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121.png"/><Relationship Id="rId7" Type="http://schemas.openxmlformats.org/officeDocument/2006/relationships/image" Target="../media/image124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5.png"/><Relationship Id="rId5" Type="http://schemas.openxmlformats.org/officeDocument/2006/relationships/image" Target="../media/image122.png"/><Relationship Id="rId10" Type="http://schemas.openxmlformats.org/officeDocument/2006/relationships/image" Target="../media/image44.tiff"/><Relationship Id="rId4" Type="http://schemas.openxmlformats.org/officeDocument/2006/relationships/image" Target="../media/image118.png"/><Relationship Id="rId9" Type="http://schemas.openxmlformats.org/officeDocument/2006/relationships/image" Target="../media/image43.tif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tiff"/><Relationship Id="rId3" Type="http://schemas.openxmlformats.org/officeDocument/2006/relationships/image" Target="../media/image77.tiff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8.tiff"/><Relationship Id="rId4" Type="http://schemas.openxmlformats.org/officeDocument/2006/relationships/image" Target="../media/image1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https://d2mxuefqeaa7sj.cloudfront.net/s_35BA3476E0E99705B87EED6FA25A97D3C3BCFD61E7449912D5958C7706EAA53E_1503073490803_Screen+Shot+2017-08-18+at+18.24.41.png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40.png"/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12" Type="http://schemas.microsoft.com/office/2007/relationships/hdphoto" Target="../media/hdphoto4.wdp"/><Relationship Id="rId17" Type="http://schemas.openxmlformats.org/officeDocument/2006/relationships/image" Target="../media/image48.tiff"/><Relationship Id="rId2" Type="http://schemas.openxmlformats.org/officeDocument/2006/relationships/notesSlide" Target="../notesSlides/notesSlide60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9.png"/><Relationship Id="rId5" Type="http://schemas.openxmlformats.org/officeDocument/2006/relationships/image" Target="../media/image136.png"/><Relationship Id="rId15" Type="http://schemas.openxmlformats.org/officeDocument/2006/relationships/image" Target="../media/image141.png"/><Relationship Id="rId10" Type="http://schemas.microsoft.com/office/2007/relationships/hdphoto" Target="../media/hdphoto3.wdp"/><Relationship Id="rId4" Type="http://schemas.openxmlformats.org/officeDocument/2006/relationships/image" Target="../media/image135.png"/><Relationship Id="rId9" Type="http://schemas.openxmlformats.org/officeDocument/2006/relationships/image" Target="../media/image138.png"/><Relationship Id="rId14" Type="http://schemas.microsoft.com/office/2007/relationships/hdphoto" Target="../media/hdphoto5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14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1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99.png"/><Relationship Id="rId4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CAF2B-ACD9-2C46-AEF9-BFA936693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099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" b="1" dirty="0"/>
              <a:t>Network Level Representation of Conceptual Content </a:t>
            </a:r>
            <a:br>
              <a:rPr lang="en" dirty="0"/>
            </a:b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516A5-D58C-1348-9348-EE68168DE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Aidas Aglinskas</a:t>
            </a:r>
          </a:p>
          <a:p>
            <a:r>
              <a:rPr lang="it-IT" dirty="0" err="1"/>
              <a:t>PhD</a:t>
            </a:r>
            <a:r>
              <a:rPr lang="it-IT"/>
              <a:t> Candidate</a:t>
            </a:r>
          </a:p>
          <a:p>
            <a:endParaRPr lang="it-IT"/>
          </a:p>
          <a:p>
            <a:r>
              <a:rPr lang="it-IT"/>
              <a:t>Advisor: Scott Fairhall</a:t>
            </a:r>
          </a:p>
          <a:p>
            <a:r>
              <a:rPr lang="it-IT"/>
              <a:t>April 4,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525A0-01CE-2944-BBEE-423518C4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3459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E9A5-9D06-5449-B456-E0074FC0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1A9DB-9BBA-7140-B7CC-ACEEC13473AD}"/>
              </a:ext>
            </a:extLst>
          </p:cNvPr>
          <p:cNvSpPr txBox="1"/>
          <p:nvPr/>
        </p:nvSpPr>
        <p:spPr>
          <a:xfrm>
            <a:off x="624265" y="2770028"/>
            <a:ext cx="38915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Types</a:t>
            </a:r>
            <a:r>
              <a:rPr lang="it-IT" sz="2600"/>
              <a:t> of </a:t>
            </a:r>
            <a:r>
              <a:rPr lang="it-IT" sz="2600" err="1"/>
              <a:t>person-knowledge</a:t>
            </a:r>
            <a:endParaRPr lang="it-IT" sz="2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AAC81-1731-7645-A9EC-22A144CD4F8D}"/>
              </a:ext>
            </a:extLst>
          </p:cNvPr>
          <p:cNvSpPr txBox="1"/>
          <p:nvPr/>
        </p:nvSpPr>
        <p:spPr>
          <a:xfrm>
            <a:off x="5413007" y="2770029"/>
            <a:ext cx="59407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Core/Extended </a:t>
            </a:r>
            <a:r>
              <a:rPr lang="it-IT" sz="2600" err="1"/>
              <a:t>person-perception</a:t>
            </a:r>
            <a:r>
              <a:rPr lang="it-IT" sz="2600"/>
              <a:t> </a:t>
            </a:r>
            <a:r>
              <a:rPr lang="it-IT" sz="2600" err="1"/>
              <a:t>systems</a:t>
            </a:r>
            <a:endParaRPr lang="it-IT" sz="26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7BBA09-B612-C141-A613-B7FD4B7A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9" y="3432591"/>
            <a:ext cx="3412524" cy="2859569"/>
          </a:xfrm>
          <a:prstGeom prst="rect">
            <a:avLst/>
          </a:prstGeom>
        </p:spPr>
      </p:pic>
      <p:pic>
        <p:nvPicPr>
          <p:cNvPr id="17" name="Picture 16" descr="A picture containing skating, sky, cake, clothing&#10;&#10;Description automatically generated">
            <a:extLst>
              <a:ext uri="{FF2B5EF4-FFF2-40B4-BE49-F238E27FC236}">
                <a16:creationId xmlns:a16="http://schemas.microsoft.com/office/drawing/2014/main" id="{DDAC2981-BA01-6B40-9162-30E7717E9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783" y="3540219"/>
            <a:ext cx="4876800" cy="2590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D151D1-9152-7045-89F0-48180264757E}"/>
              </a:ext>
            </a:extLst>
          </p:cNvPr>
          <p:cNvSpPr txBox="1"/>
          <p:nvPr/>
        </p:nvSpPr>
        <p:spPr>
          <a:xfrm>
            <a:off x="7836064" y="6308209"/>
            <a:ext cx="435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Haxby</a:t>
            </a:r>
            <a:r>
              <a:rPr lang="it-IT"/>
              <a:t> et al., (2001); </a:t>
            </a:r>
            <a:r>
              <a:rPr lang="it-IT" err="1"/>
              <a:t>Gobbini</a:t>
            </a:r>
            <a:r>
              <a:rPr lang="it-IT"/>
              <a:t> &amp; </a:t>
            </a:r>
            <a:r>
              <a:rPr lang="it-IT" err="1"/>
              <a:t>Haxby</a:t>
            </a:r>
            <a:r>
              <a:rPr lang="it-IT"/>
              <a:t> (2007)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1132AE-E811-224A-9373-8105839E81FC}"/>
              </a:ext>
            </a:extLst>
          </p:cNvPr>
          <p:cNvSpPr txBox="1"/>
          <p:nvPr/>
        </p:nvSpPr>
        <p:spPr>
          <a:xfrm>
            <a:off x="7348278" y="5976033"/>
            <a:ext cx="106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Extended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2735C-14F8-CD44-B2A4-689DFB70A87D}"/>
              </a:ext>
            </a:extLst>
          </p:cNvPr>
          <p:cNvSpPr txBox="1"/>
          <p:nvPr/>
        </p:nvSpPr>
        <p:spPr>
          <a:xfrm>
            <a:off x="6280034" y="597603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1C3523-CB9A-4549-8DB1-50C5915815BA}"/>
              </a:ext>
            </a:extLst>
          </p:cNvPr>
          <p:cNvSpPr txBox="1"/>
          <p:nvPr/>
        </p:nvSpPr>
        <p:spPr>
          <a:xfrm>
            <a:off x="8761645" y="5976033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Unclear</a:t>
            </a:r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727CA3-58A4-C042-ABBA-1F1C720F0EEE}"/>
              </a:ext>
            </a:extLst>
          </p:cNvPr>
          <p:cNvSpPr/>
          <p:nvPr/>
        </p:nvSpPr>
        <p:spPr>
          <a:xfrm>
            <a:off x="6096000" y="6058845"/>
            <a:ext cx="233649" cy="197095"/>
          </a:xfrm>
          <a:prstGeom prst="rect">
            <a:avLst/>
          </a:prstGeom>
          <a:solidFill>
            <a:srgbClr val="F5930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5E0306-277B-FB48-AFB0-0F3F08AD52F4}"/>
              </a:ext>
            </a:extLst>
          </p:cNvPr>
          <p:cNvSpPr/>
          <p:nvPr/>
        </p:nvSpPr>
        <p:spPr>
          <a:xfrm>
            <a:off x="7184296" y="6072373"/>
            <a:ext cx="233649" cy="197095"/>
          </a:xfrm>
          <a:prstGeom prst="rect">
            <a:avLst/>
          </a:prstGeom>
          <a:solidFill>
            <a:srgbClr val="7FF5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6E4AE8-22F1-3E4F-B3C2-3CED27D51D36}"/>
              </a:ext>
            </a:extLst>
          </p:cNvPr>
          <p:cNvSpPr/>
          <p:nvPr/>
        </p:nvSpPr>
        <p:spPr>
          <a:xfrm>
            <a:off x="8589938" y="6072373"/>
            <a:ext cx="233649" cy="197095"/>
          </a:xfrm>
          <a:prstGeom prst="rect">
            <a:avLst/>
          </a:prstGeom>
          <a:solidFill>
            <a:srgbClr val="22A1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2C35C26-6DAD-3746-A3B4-1D2E4D1209F9}"/>
              </a:ext>
            </a:extLst>
          </p:cNvPr>
          <p:cNvSpPr txBox="1">
            <a:spLocks/>
          </p:cNvSpPr>
          <p:nvPr/>
        </p:nvSpPr>
        <p:spPr>
          <a:xfrm>
            <a:off x="833718" y="14491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err="1"/>
              <a:t>Regional</a:t>
            </a:r>
            <a:r>
              <a:rPr lang="it-IT"/>
              <a:t> </a:t>
            </a:r>
            <a:r>
              <a:rPr lang="it-IT" err="1"/>
              <a:t>functions</a:t>
            </a:r>
            <a:r>
              <a:rPr lang="it-IT"/>
              <a:t> in </a:t>
            </a:r>
            <a:r>
              <a:rPr lang="it-IT" err="1"/>
              <a:t>simplified</a:t>
            </a:r>
            <a:r>
              <a:rPr lang="it-IT"/>
              <a:t> </a:t>
            </a:r>
            <a:r>
              <a:rPr lang="it-IT" err="1"/>
              <a:t>scenarious</a:t>
            </a:r>
            <a:r>
              <a:rPr lang="it-IT"/>
              <a:t>, e.g. </a:t>
            </a:r>
            <a:r>
              <a:rPr lang="it-IT" err="1"/>
              <a:t>person</a:t>
            </a:r>
            <a:r>
              <a:rPr lang="it-IT"/>
              <a:t> </a:t>
            </a:r>
            <a:r>
              <a:rPr lang="it-IT" err="1"/>
              <a:t>knowledge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634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E9A5-9D06-5449-B456-E0074FC0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r>
              <a:rPr lang="it-IT"/>
              <a:t>: </a:t>
            </a:r>
            <a:r>
              <a:rPr lang="it-IT" err="1"/>
              <a:t>Questions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06E77-513C-294C-BFB9-7C4ACCE25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9" y="3432591"/>
            <a:ext cx="3412524" cy="2859569"/>
          </a:xfrm>
          <a:prstGeom prst="rect">
            <a:avLst/>
          </a:prstGeom>
        </p:spPr>
      </p:pic>
      <p:pic>
        <p:nvPicPr>
          <p:cNvPr id="45" name="Picture 44" descr="A picture containing skating, sky, cake, clothing&#10;&#10;Description automatically generated">
            <a:extLst>
              <a:ext uri="{FF2B5EF4-FFF2-40B4-BE49-F238E27FC236}">
                <a16:creationId xmlns:a16="http://schemas.microsoft.com/office/drawing/2014/main" id="{54DF903F-7973-7C42-8E26-8F0A6D694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783" y="3540219"/>
            <a:ext cx="4876800" cy="25908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3065685-1F13-9F46-819E-8AA66FA90781}"/>
              </a:ext>
            </a:extLst>
          </p:cNvPr>
          <p:cNvSpPr txBox="1"/>
          <p:nvPr/>
        </p:nvSpPr>
        <p:spPr>
          <a:xfrm>
            <a:off x="7836064" y="6308209"/>
            <a:ext cx="435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Haxby</a:t>
            </a:r>
            <a:r>
              <a:rPr lang="it-IT"/>
              <a:t> et al., (2001); </a:t>
            </a:r>
            <a:r>
              <a:rPr lang="it-IT" err="1"/>
              <a:t>Gobbini</a:t>
            </a:r>
            <a:r>
              <a:rPr lang="it-IT"/>
              <a:t> &amp; </a:t>
            </a:r>
            <a:r>
              <a:rPr lang="it-IT" err="1"/>
              <a:t>Haxby</a:t>
            </a:r>
            <a:r>
              <a:rPr lang="it-IT"/>
              <a:t> (2007)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1CA880-DCFE-7D4F-8CB5-1ABBA0C9A853}"/>
              </a:ext>
            </a:extLst>
          </p:cNvPr>
          <p:cNvSpPr txBox="1"/>
          <p:nvPr/>
        </p:nvSpPr>
        <p:spPr>
          <a:xfrm>
            <a:off x="7348278" y="5976033"/>
            <a:ext cx="106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Extended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91C52F-84C9-4E4D-AC6A-4A0AC616FCB4}"/>
              </a:ext>
            </a:extLst>
          </p:cNvPr>
          <p:cNvSpPr txBox="1"/>
          <p:nvPr/>
        </p:nvSpPr>
        <p:spPr>
          <a:xfrm>
            <a:off x="6280034" y="597603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B77627-EE4D-764C-A7DF-A5E188D75403}"/>
              </a:ext>
            </a:extLst>
          </p:cNvPr>
          <p:cNvSpPr txBox="1"/>
          <p:nvPr/>
        </p:nvSpPr>
        <p:spPr>
          <a:xfrm>
            <a:off x="8761645" y="5976033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Unclear</a:t>
            </a:r>
            <a:endParaRPr lang="it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B402FE-CF5F-D94F-918E-348077048E88}"/>
              </a:ext>
            </a:extLst>
          </p:cNvPr>
          <p:cNvSpPr/>
          <p:nvPr/>
        </p:nvSpPr>
        <p:spPr>
          <a:xfrm>
            <a:off x="6096000" y="6058845"/>
            <a:ext cx="233649" cy="197095"/>
          </a:xfrm>
          <a:prstGeom prst="rect">
            <a:avLst/>
          </a:prstGeom>
          <a:solidFill>
            <a:srgbClr val="F5930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C21872-0061-204D-A7DF-DEB270D22A2F}"/>
              </a:ext>
            </a:extLst>
          </p:cNvPr>
          <p:cNvSpPr/>
          <p:nvPr/>
        </p:nvSpPr>
        <p:spPr>
          <a:xfrm>
            <a:off x="7184296" y="6072373"/>
            <a:ext cx="233649" cy="197095"/>
          </a:xfrm>
          <a:prstGeom prst="rect">
            <a:avLst/>
          </a:prstGeom>
          <a:solidFill>
            <a:srgbClr val="7FF5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26D5F-8B50-9249-8A8E-A5B467E206B0}"/>
              </a:ext>
            </a:extLst>
          </p:cNvPr>
          <p:cNvSpPr/>
          <p:nvPr/>
        </p:nvSpPr>
        <p:spPr>
          <a:xfrm>
            <a:off x="8589938" y="6072373"/>
            <a:ext cx="233649" cy="197095"/>
          </a:xfrm>
          <a:prstGeom prst="rect">
            <a:avLst/>
          </a:prstGeom>
          <a:solidFill>
            <a:srgbClr val="22A1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47484C-52B8-D643-B92E-79B7FC1D344C}"/>
              </a:ext>
            </a:extLst>
          </p:cNvPr>
          <p:cNvSpPr txBox="1"/>
          <p:nvPr/>
        </p:nvSpPr>
        <p:spPr>
          <a:xfrm>
            <a:off x="838200" y="1395921"/>
            <a:ext cx="687303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dirty="0"/>
              <a:t> - </a:t>
            </a:r>
            <a:r>
              <a:rPr lang="it-IT" sz="2600" dirty="0" err="1"/>
              <a:t>Is</a:t>
            </a:r>
            <a:r>
              <a:rPr lang="it-IT" sz="2600" dirty="0"/>
              <a:t> </a:t>
            </a:r>
            <a:r>
              <a:rPr lang="it-IT" sz="2600" dirty="0" err="1"/>
              <a:t>person</a:t>
            </a:r>
            <a:r>
              <a:rPr lang="it-IT" sz="2600" dirty="0"/>
              <a:t> </a:t>
            </a:r>
            <a:r>
              <a:rPr lang="it-IT" sz="2600" dirty="0" err="1"/>
              <a:t>knowledge</a:t>
            </a:r>
            <a:r>
              <a:rPr lang="it-IT" sz="2600" dirty="0"/>
              <a:t> </a:t>
            </a:r>
            <a:r>
              <a:rPr lang="it-IT" sz="2600" dirty="0" err="1"/>
              <a:t>represented</a:t>
            </a:r>
            <a:r>
              <a:rPr lang="it-IT" sz="2600" dirty="0"/>
              <a:t> in </a:t>
            </a:r>
            <a:r>
              <a:rPr lang="it-IT" sz="2600" dirty="0" err="1"/>
              <a:t>all</a:t>
            </a:r>
            <a:r>
              <a:rPr lang="it-IT" sz="2600" dirty="0"/>
              <a:t> </a:t>
            </a:r>
            <a:r>
              <a:rPr lang="it-IT" sz="2600" dirty="0" err="1"/>
              <a:t>regions</a:t>
            </a:r>
            <a:r>
              <a:rPr lang="it-IT" sz="2600" dirty="0"/>
              <a:t>?</a:t>
            </a:r>
          </a:p>
          <a:p>
            <a:r>
              <a:rPr lang="it-IT" sz="2600" dirty="0"/>
              <a:t> - </a:t>
            </a:r>
            <a:r>
              <a:rPr lang="it-IT" sz="2600" dirty="0" err="1"/>
              <a:t>Represented</a:t>
            </a:r>
            <a:r>
              <a:rPr lang="it-IT" sz="2600" dirty="0"/>
              <a:t> in </a:t>
            </a:r>
            <a:r>
              <a:rPr lang="it-IT" sz="2600" dirty="0" err="1"/>
              <a:t>all</a:t>
            </a:r>
            <a:r>
              <a:rPr lang="it-IT" sz="2600" dirty="0"/>
              <a:t> </a:t>
            </a:r>
            <a:r>
              <a:rPr lang="it-IT" sz="2600" dirty="0" err="1"/>
              <a:t>regions</a:t>
            </a:r>
            <a:r>
              <a:rPr lang="it-IT" sz="2600" dirty="0"/>
              <a:t> </a:t>
            </a:r>
            <a:r>
              <a:rPr lang="it-IT" sz="2600" dirty="0" err="1"/>
              <a:t>equally</a:t>
            </a:r>
            <a:r>
              <a:rPr lang="it-IT" sz="2600" dirty="0"/>
              <a:t>?</a:t>
            </a:r>
          </a:p>
          <a:p>
            <a:r>
              <a:rPr lang="it-IT" sz="2600" dirty="0"/>
              <a:t> - Do </a:t>
            </a:r>
            <a:r>
              <a:rPr lang="it-IT" sz="2600" dirty="0" err="1"/>
              <a:t>regions</a:t>
            </a:r>
            <a:r>
              <a:rPr lang="it-IT" sz="2600" dirty="0"/>
              <a:t> work </a:t>
            </a:r>
            <a:r>
              <a:rPr lang="it-IT" sz="2600" dirty="0" err="1"/>
              <a:t>together</a:t>
            </a:r>
            <a:r>
              <a:rPr lang="it-IT" sz="2600" dirty="0"/>
              <a:t> or </a:t>
            </a:r>
            <a:r>
              <a:rPr lang="it-IT" sz="2600" dirty="0" err="1"/>
              <a:t>independently</a:t>
            </a:r>
            <a:r>
              <a:rPr lang="it-IT" sz="2600" dirty="0"/>
              <a:t>?</a:t>
            </a:r>
          </a:p>
          <a:p>
            <a:r>
              <a:rPr lang="it-IT" sz="2600" dirty="0"/>
              <a:t> - </a:t>
            </a:r>
            <a:r>
              <a:rPr lang="it-IT" sz="2600" dirty="0" err="1"/>
              <a:t>Similarities</a:t>
            </a:r>
            <a:r>
              <a:rPr lang="it-IT" sz="2600" dirty="0"/>
              <a:t> in the way </a:t>
            </a:r>
            <a:r>
              <a:rPr lang="it-IT" sz="2600" dirty="0" err="1"/>
              <a:t>aspects</a:t>
            </a:r>
            <a:r>
              <a:rPr lang="it-IT" sz="2600" dirty="0"/>
              <a:t> are </a:t>
            </a:r>
            <a:r>
              <a:rPr lang="it-IT" sz="2600" dirty="0" err="1"/>
              <a:t>represented</a:t>
            </a:r>
            <a:r>
              <a:rPr lang="it-IT" sz="2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3562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AA2FB3-6F54-2248-83D5-F38C25341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9" y="169693"/>
            <a:ext cx="10515600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Methods</a:t>
            </a:r>
            <a:endParaRPr lang="it-IT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0B3FF4F1-73BF-0540-95F6-DC2C050483A1}"/>
              </a:ext>
            </a:extLst>
          </p:cNvPr>
          <p:cNvSpPr/>
          <p:nvPr/>
        </p:nvSpPr>
        <p:spPr>
          <a:xfrm flipV="1">
            <a:off x="5369145" y="1636472"/>
            <a:ext cx="1" cy="1943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CAE02C0-32F4-D744-9712-0C1C822BF9DE}"/>
              </a:ext>
            </a:extLst>
          </p:cNvPr>
          <p:cNvSpPr/>
          <p:nvPr/>
        </p:nvSpPr>
        <p:spPr>
          <a:xfrm flipV="1">
            <a:off x="5385602" y="4704165"/>
            <a:ext cx="1" cy="165355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E30DAC-F528-EB43-A62F-08DEF9D22C83}"/>
              </a:ext>
            </a:extLst>
          </p:cNvPr>
          <p:cNvGrpSpPr/>
          <p:nvPr/>
        </p:nvGrpSpPr>
        <p:grpSpPr>
          <a:xfrm>
            <a:off x="381486" y="1507731"/>
            <a:ext cx="4588164" cy="2261949"/>
            <a:chOff x="381486" y="1507731"/>
            <a:chExt cx="4588164" cy="2261949"/>
          </a:xfrm>
        </p:grpSpPr>
        <p:sp>
          <p:nvSpPr>
            <p:cNvPr id="14" name="Schema of the experiment">
              <a:extLst>
                <a:ext uri="{FF2B5EF4-FFF2-40B4-BE49-F238E27FC236}">
                  <a16:creationId xmlns:a16="http://schemas.microsoft.com/office/drawing/2014/main" id="{C1A412FC-D318-834E-8486-5BAA54AD1A44}"/>
                </a:ext>
              </a:extLst>
            </p:cNvPr>
            <p:cNvSpPr txBox="1"/>
            <p:nvPr/>
          </p:nvSpPr>
          <p:spPr>
            <a:xfrm>
              <a:off x="1350016" y="1507731"/>
              <a:ext cx="2486225" cy="3429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Schema of the experiment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B01C6D0-8160-C946-B99B-3EEAF98FB416}"/>
                </a:ext>
              </a:extLst>
            </p:cNvPr>
            <p:cNvGrpSpPr/>
            <p:nvPr/>
          </p:nvGrpSpPr>
          <p:grpSpPr>
            <a:xfrm>
              <a:off x="381486" y="2013101"/>
              <a:ext cx="4588164" cy="1756579"/>
              <a:chOff x="218881" y="1334657"/>
              <a:chExt cx="4588164" cy="1756579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89F772E-87BB-AC41-B530-D95176548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881" y="1334657"/>
                <a:ext cx="4588164" cy="1756579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71730BC-2A3A-014F-9A6E-546494A97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2084" y="2369560"/>
                <a:ext cx="206074" cy="176635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81F7BC-F778-1040-9865-051B96A5442F}"/>
              </a:ext>
            </a:extLst>
          </p:cNvPr>
          <p:cNvGrpSpPr/>
          <p:nvPr/>
        </p:nvGrpSpPr>
        <p:grpSpPr>
          <a:xfrm>
            <a:off x="4515156" y="1507731"/>
            <a:ext cx="4357724" cy="3009169"/>
            <a:chOff x="4515156" y="1507731"/>
            <a:chExt cx="4357724" cy="300916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8CBF65-BFAB-934C-9551-DE9ADE6E36B9}"/>
                </a:ext>
              </a:extLst>
            </p:cNvPr>
            <p:cNvGrpSpPr/>
            <p:nvPr/>
          </p:nvGrpSpPr>
          <p:grpSpPr>
            <a:xfrm>
              <a:off x="4515156" y="3860118"/>
              <a:ext cx="2037417" cy="656782"/>
              <a:chOff x="4515156" y="3860118"/>
              <a:chExt cx="2037417" cy="656782"/>
            </a:xfrm>
          </p:grpSpPr>
          <p:sp>
            <p:nvSpPr>
              <p:cNvPr id="15" name="Arrow">
                <a:extLst>
                  <a:ext uri="{FF2B5EF4-FFF2-40B4-BE49-F238E27FC236}">
                    <a16:creationId xmlns:a16="http://schemas.microsoft.com/office/drawing/2014/main" id="{9D278F3C-17EE-E143-8511-18ED52F84F4D}"/>
                  </a:ext>
                </a:extLst>
              </p:cNvPr>
              <p:cNvSpPr/>
              <p:nvPr/>
            </p:nvSpPr>
            <p:spPr>
              <a:xfrm rot="19138914">
                <a:off x="5006988" y="3860118"/>
                <a:ext cx="765345" cy="400071"/>
              </a:xfrm>
              <a:prstGeom prst="rightArrow">
                <a:avLst>
                  <a:gd name="adj1" fmla="val 32000"/>
                  <a:gd name="adj2" fmla="val 84994"/>
                </a:avLst>
              </a:prstGeom>
              <a:solidFill>
                <a:srgbClr val="FFFFFF"/>
              </a:solidFill>
              <a:ln w="25400">
                <a:solidFill>
                  <a:srgbClr val="000000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" name="cognition specific brain map">
                <a:extLst>
                  <a:ext uri="{FF2B5EF4-FFF2-40B4-BE49-F238E27FC236}">
                    <a16:creationId xmlns:a16="http://schemas.microsoft.com/office/drawing/2014/main" id="{73DD5FE3-0B2A-9D42-BA3E-0C1CE69E7014}"/>
                  </a:ext>
                </a:extLst>
              </p:cNvPr>
              <p:cNvSpPr txBox="1"/>
              <p:nvPr/>
            </p:nvSpPr>
            <p:spPr>
              <a:xfrm rot="19090419">
                <a:off x="4515156" y="4229642"/>
                <a:ext cx="2037417" cy="28725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1100" b="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1200"/>
                  <a:t>cognition specific brain map 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61BB233-BACD-614A-A4E0-368FE9C68EF0}"/>
                </a:ext>
              </a:extLst>
            </p:cNvPr>
            <p:cNvGrpSpPr/>
            <p:nvPr/>
          </p:nvGrpSpPr>
          <p:grpSpPr>
            <a:xfrm>
              <a:off x="5419461" y="1507731"/>
              <a:ext cx="3453419" cy="2081008"/>
              <a:chOff x="5419461" y="1507731"/>
              <a:chExt cx="3453419" cy="208100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CA89FCD-6B23-BE4C-9931-B64D325B9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7631" y="2077748"/>
                <a:ext cx="3215249" cy="1510991"/>
              </a:xfrm>
              <a:prstGeom prst="rect">
                <a:avLst/>
              </a:prstGeom>
            </p:spPr>
          </p:pic>
          <p:sp>
            <p:nvSpPr>
              <p:cNvPr id="11" name="Independent ROIs (n=42)">
                <a:extLst>
                  <a:ext uri="{FF2B5EF4-FFF2-40B4-BE49-F238E27FC236}">
                    <a16:creationId xmlns:a16="http://schemas.microsoft.com/office/drawing/2014/main" id="{2C50734D-E475-BB4B-A6A1-E28C8C30D666}"/>
                  </a:ext>
                </a:extLst>
              </p:cNvPr>
              <p:cNvSpPr txBox="1"/>
              <p:nvPr/>
            </p:nvSpPr>
            <p:spPr>
              <a:xfrm>
                <a:off x="5419461" y="1897764"/>
                <a:ext cx="1838645" cy="28725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1100" b="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1200"/>
                  <a:t>Independent ROIs (n=42)</a:t>
                </a:r>
              </a:p>
            </p:txBody>
          </p:sp>
          <p:sp>
            <p:nvSpPr>
              <p:cNvPr id="13" name="GLM">
                <a:extLst>
                  <a:ext uri="{FF2B5EF4-FFF2-40B4-BE49-F238E27FC236}">
                    <a16:creationId xmlns:a16="http://schemas.microsoft.com/office/drawing/2014/main" id="{4C7B7C57-CF33-A145-8DDE-2C6A9B9649A4}"/>
                  </a:ext>
                </a:extLst>
              </p:cNvPr>
              <p:cNvSpPr txBox="1"/>
              <p:nvPr/>
            </p:nvSpPr>
            <p:spPr>
              <a:xfrm>
                <a:off x="6902051" y="1507731"/>
                <a:ext cx="554634" cy="3429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GLM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8A3072-6F4E-8D4F-BFC2-172C4802DA90}"/>
              </a:ext>
            </a:extLst>
          </p:cNvPr>
          <p:cNvGrpSpPr/>
          <p:nvPr/>
        </p:nvGrpSpPr>
        <p:grpSpPr>
          <a:xfrm>
            <a:off x="8681022" y="1507731"/>
            <a:ext cx="3510978" cy="1954710"/>
            <a:chOff x="8681022" y="1507731"/>
            <a:chExt cx="3510978" cy="1954710"/>
          </a:xfrm>
        </p:grpSpPr>
        <p:sp>
          <p:nvSpPr>
            <p:cNvPr id="12" name="Regional activation pattern">
              <a:extLst>
                <a:ext uri="{FF2B5EF4-FFF2-40B4-BE49-F238E27FC236}">
                  <a16:creationId xmlns:a16="http://schemas.microsoft.com/office/drawing/2014/main" id="{631F86FD-CD21-674F-92A6-13E6E762AA59}"/>
                </a:ext>
              </a:extLst>
            </p:cNvPr>
            <p:cNvSpPr txBox="1"/>
            <p:nvPr/>
          </p:nvSpPr>
          <p:spPr>
            <a:xfrm>
              <a:off x="9606002" y="1507731"/>
              <a:ext cx="2520355" cy="3429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Regional activation pattern</a:t>
              </a:r>
            </a:p>
          </p:txBody>
        </p:sp>
        <p:pic>
          <p:nvPicPr>
            <p:cNvPr id="16" name="Screen Shot 2018-08-26 at 15.24.51.png" descr="Screen Shot 2018-08-26 at 15.24.51.png">
              <a:extLst>
                <a:ext uri="{FF2B5EF4-FFF2-40B4-BE49-F238E27FC236}">
                  <a16:creationId xmlns:a16="http://schemas.microsoft.com/office/drawing/2014/main" id="{B341B945-4AAE-3B47-A639-E8E2773F9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681022" y="2440593"/>
              <a:ext cx="1106977" cy="564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8B5F41B-AD5F-7D4E-9326-AF9632578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2814" b="60410"/>
            <a:stretch/>
          </p:blipFill>
          <p:spPr>
            <a:xfrm>
              <a:off x="9613393" y="1951449"/>
              <a:ext cx="2578607" cy="1510992"/>
            </a:xfrm>
            <a:prstGeom prst="rect">
              <a:avLst/>
            </a:prstGeom>
          </p:spPr>
        </p:pic>
        <p:sp>
          <p:nvSpPr>
            <p:cNvPr id="29" name="Independent ROIs (n=42)">
              <a:extLst>
                <a:ext uri="{FF2B5EF4-FFF2-40B4-BE49-F238E27FC236}">
                  <a16:creationId xmlns:a16="http://schemas.microsoft.com/office/drawing/2014/main" id="{5198309D-E7ED-2943-B05E-11D9465263A6}"/>
                </a:ext>
              </a:extLst>
            </p:cNvPr>
            <p:cNvSpPr txBox="1"/>
            <p:nvPr/>
          </p:nvSpPr>
          <p:spPr>
            <a:xfrm>
              <a:off x="9180985" y="1900502"/>
              <a:ext cx="418961" cy="2872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1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1200"/>
                <a:t>Task</a:t>
              </a:r>
              <a:endParaRPr sz="120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FFD01F-19E5-3246-BB73-B6F8721F36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4510" y="2115104"/>
              <a:ext cx="43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68646D19-4489-DB49-AA17-F205B70647E3}"/>
              </a:ext>
            </a:extLst>
          </p:cNvPr>
          <p:cNvSpPr/>
          <p:nvPr/>
        </p:nvSpPr>
        <p:spPr>
          <a:xfrm>
            <a:off x="1985331" y="5908510"/>
            <a:ext cx="424016" cy="1769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D8373C5D-0A98-0C4E-A7EE-38D68C4A10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015286" y="4002081"/>
            <a:ext cx="1192782" cy="2485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28172A-F4A8-A445-A6D8-FBAA8B414D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620" y="3884593"/>
            <a:ext cx="3051439" cy="2556993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817495E3-DE59-AA43-BF39-949E747C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E59AC0-DC48-6C44-A7DE-1EEF7AA92E5A}" type="slidenum">
              <a:rPr lang="it-IT" smtClean="0"/>
              <a:t>13</a:t>
            </a:fld>
            <a:endParaRPr lang="it-IT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B90F654-A15A-9B4D-881C-C10476BE01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2541" y="5888070"/>
            <a:ext cx="776128" cy="21786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825C054-34AB-904E-B58B-62DFA45F56F1}"/>
              </a:ext>
            </a:extLst>
          </p:cNvPr>
          <p:cNvSpPr txBox="1"/>
          <p:nvPr/>
        </p:nvSpPr>
        <p:spPr>
          <a:xfrm>
            <a:off x="1371517" y="5843111"/>
            <a:ext cx="1119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err="1">
                <a:solidFill>
                  <a:srgbClr val="7030A0"/>
                </a:solidFill>
              </a:rPr>
              <a:t>Occupation</a:t>
            </a:r>
            <a:r>
              <a:rPr lang="it-IT" sz="1400" b="1" dirty="0">
                <a:solidFill>
                  <a:srgbClr val="7030A0"/>
                </a:solidFill>
              </a:rPr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51D9A7-D82A-8A4F-BC92-EE77FB401FC8}"/>
              </a:ext>
            </a:extLst>
          </p:cNvPr>
          <p:cNvGrpSpPr/>
          <p:nvPr/>
        </p:nvGrpSpPr>
        <p:grpSpPr>
          <a:xfrm>
            <a:off x="6251094" y="3370743"/>
            <a:ext cx="4569389" cy="2854232"/>
            <a:chOff x="6251094" y="3370743"/>
            <a:chExt cx="4569389" cy="2854232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990F0B2-11BA-074A-BB6A-C640D71C9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2814" b="60410"/>
            <a:stretch/>
          </p:blipFill>
          <p:spPr>
            <a:xfrm>
              <a:off x="8241876" y="4713983"/>
              <a:ext cx="2578607" cy="151099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213A0B5-F7AA-5040-A869-74F9239FC083}"/>
                </a:ext>
              </a:extLst>
            </p:cNvPr>
            <p:cNvSpPr txBox="1"/>
            <p:nvPr/>
          </p:nvSpPr>
          <p:spPr>
            <a:xfrm rot="18567075">
              <a:off x="8822576" y="3956801"/>
              <a:ext cx="1541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err="1">
                  <a:solidFill>
                    <a:srgbClr val="D96A0A"/>
                  </a:solidFill>
                </a:rPr>
                <a:t>Attractiveness</a:t>
              </a:r>
              <a:endParaRPr lang="it-IT" b="1" dirty="0">
                <a:solidFill>
                  <a:srgbClr val="D96A0A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C996E80-B5B1-8B4E-8AF0-705E4838B7FE}"/>
                </a:ext>
              </a:extLst>
            </p:cNvPr>
            <p:cNvSpPr txBox="1"/>
            <p:nvPr/>
          </p:nvSpPr>
          <p:spPr>
            <a:xfrm rot="18567075">
              <a:off x="9635967" y="4071669"/>
              <a:ext cx="1274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err="1">
                  <a:solidFill>
                    <a:srgbClr val="5F3682"/>
                  </a:solidFill>
                </a:rPr>
                <a:t>Occupation</a:t>
              </a:r>
              <a:endParaRPr lang="it-IT" b="1" dirty="0">
                <a:solidFill>
                  <a:srgbClr val="5F3682"/>
                </a:solidFill>
              </a:endParaRPr>
            </a:p>
          </p:txBody>
        </p:sp>
        <p:sp>
          <p:nvSpPr>
            <p:cNvPr id="47" name="Independent ROIs (n=42)">
              <a:extLst>
                <a:ext uri="{FF2B5EF4-FFF2-40B4-BE49-F238E27FC236}">
                  <a16:creationId xmlns:a16="http://schemas.microsoft.com/office/drawing/2014/main" id="{1447C872-B876-594E-AF2A-0373EFF4A6E4}"/>
                </a:ext>
              </a:extLst>
            </p:cNvPr>
            <p:cNvSpPr txBox="1"/>
            <p:nvPr/>
          </p:nvSpPr>
          <p:spPr>
            <a:xfrm>
              <a:off x="6251094" y="4721993"/>
              <a:ext cx="2187151" cy="2872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1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1200" dirty="0"/>
                <a:t>Response magnitude</a:t>
              </a:r>
              <a:endParaRPr sz="1200" dirty="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167FED-6CF3-AE42-BE0A-FF3FFAA1B3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3157" y="4864233"/>
              <a:ext cx="43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275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33457A76-73BC-7041-8967-014BCCB93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3469" cy="1325563"/>
          </a:xfrm>
        </p:spPr>
        <p:txBody>
          <a:bodyPr/>
          <a:lstStyle/>
          <a:p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person</a:t>
            </a:r>
            <a:r>
              <a:rPr lang="it-IT" dirty="0"/>
              <a:t> </a:t>
            </a:r>
            <a:r>
              <a:rPr lang="it-IT" dirty="0" err="1"/>
              <a:t>knowledge</a:t>
            </a:r>
            <a:r>
              <a:rPr lang="it-IT" dirty="0"/>
              <a:t> </a:t>
            </a:r>
            <a:r>
              <a:rPr lang="it-IT" dirty="0" err="1"/>
              <a:t>represented</a:t>
            </a:r>
            <a:r>
              <a:rPr lang="it-IT" dirty="0"/>
              <a:t> in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regions</a:t>
            </a:r>
            <a:r>
              <a:rPr lang="it-IT" dirty="0"/>
              <a:t>?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A97AEB2-F1EB-4E47-9E2D-8394EA2B7E61}"/>
              </a:ext>
            </a:extLst>
          </p:cNvPr>
          <p:cNvGrpSpPr/>
          <p:nvPr/>
        </p:nvGrpSpPr>
        <p:grpSpPr>
          <a:xfrm>
            <a:off x="272341" y="1150374"/>
            <a:ext cx="4623720" cy="5212472"/>
            <a:chOff x="272341" y="1198360"/>
            <a:chExt cx="4623720" cy="5149738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D9F96E8-BBA1-1346-9336-7EB2FD69BC9C}"/>
                </a:ext>
              </a:extLst>
            </p:cNvPr>
            <p:cNvGrpSpPr/>
            <p:nvPr/>
          </p:nvGrpSpPr>
          <p:grpSpPr>
            <a:xfrm>
              <a:off x="961061" y="6040321"/>
              <a:ext cx="3029251" cy="307777"/>
              <a:chOff x="151533" y="5126441"/>
              <a:chExt cx="3845510" cy="307777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9971975-15B3-A141-9444-E843D20B869C}"/>
                  </a:ext>
                </a:extLst>
              </p:cNvPr>
              <p:cNvSpPr txBox="1"/>
              <p:nvPr/>
            </p:nvSpPr>
            <p:spPr>
              <a:xfrm>
                <a:off x="151533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Core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B323F90-4E6D-DE4E-856B-8C822DAD4646}"/>
                  </a:ext>
                </a:extLst>
              </p:cNvPr>
              <p:cNvSpPr txBox="1"/>
              <p:nvPr/>
            </p:nvSpPr>
            <p:spPr>
              <a:xfrm>
                <a:off x="2379762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Extended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26CCDDE-B853-534B-8E80-31962D9C4FC6}"/>
                </a:ext>
              </a:extLst>
            </p:cNvPr>
            <p:cNvSpPr/>
            <p:nvPr/>
          </p:nvSpPr>
          <p:spPr>
            <a:xfrm>
              <a:off x="750047" y="5901090"/>
              <a:ext cx="911805" cy="407221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AD6324A-E121-4E43-95FE-813C02A9D9AA}"/>
                </a:ext>
              </a:extLst>
            </p:cNvPr>
            <p:cNvSpPr/>
            <p:nvPr/>
          </p:nvSpPr>
          <p:spPr>
            <a:xfrm>
              <a:off x="1750361" y="5905532"/>
              <a:ext cx="2869120" cy="402779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146505A-1B76-4945-9578-698322286A41}"/>
                </a:ext>
              </a:extLst>
            </p:cNvPr>
            <p:cNvSpPr/>
            <p:nvPr/>
          </p:nvSpPr>
          <p:spPr>
            <a:xfrm>
              <a:off x="349339" y="5766846"/>
              <a:ext cx="4546722" cy="3558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E8ED38F-0D8E-654B-A635-2B16D73CB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2831"/>
            <a:stretch/>
          </p:blipFill>
          <p:spPr>
            <a:xfrm>
              <a:off x="403637" y="1198360"/>
              <a:ext cx="1226641" cy="483016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438178E-82E4-F04C-B6DC-8FC0A9B4C76D}"/>
                </a:ext>
              </a:extLst>
            </p:cNvPr>
            <p:cNvSpPr/>
            <p:nvPr/>
          </p:nvSpPr>
          <p:spPr>
            <a:xfrm rot="16200000">
              <a:off x="-639928" y="2768553"/>
              <a:ext cx="21323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response</a:t>
              </a:r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magnitude</a:t>
              </a:r>
              <a:r>
                <a:rPr lang="it-IT" sz="1400">
                  <a:latin typeface="Helvetica" pitchFamily="2" charset="0"/>
                </a:rPr>
                <a:t> (β)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CAAEAB-131E-B645-838D-0DA73DBBD529}"/>
                </a:ext>
              </a:extLst>
            </p:cNvPr>
            <p:cNvSpPr txBox="1"/>
            <p:nvPr/>
          </p:nvSpPr>
          <p:spPr>
            <a:xfrm>
              <a:off x="1882679" y="124016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485ADC-EE4F-5348-B382-477BCAC1B22D}"/>
                </a:ext>
              </a:extLst>
            </p:cNvPr>
            <p:cNvSpPr txBox="1"/>
            <p:nvPr/>
          </p:nvSpPr>
          <p:spPr>
            <a:xfrm>
              <a:off x="1852052" y="1413569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256C61B-6EEE-6044-AA22-9D57C4FD4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629" r="22401"/>
            <a:stretch/>
          </p:blipFill>
          <p:spPr>
            <a:xfrm>
              <a:off x="3480463" y="1198360"/>
              <a:ext cx="1172528" cy="483016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0029B8D-6993-904C-8FE0-7C82B5BD0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174" r="60766"/>
            <a:stretch/>
          </p:blipFill>
          <p:spPr>
            <a:xfrm>
              <a:off x="1840364" y="1198360"/>
              <a:ext cx="544498" cy="4830160"/>
            </a:xfrm>
            <a:prstGeom prst="rect">
              <a:avLst/>
            </a:prstGeom>
          </p:spPr>
        </p:pic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0850A7-D2BB-6A4E-8B41-04E32F29E517}"/>
                </a:ext>
              </a:extLst>
            </p:cNvPr>
            <p:cNvCxnSpPr>
              <a:cxnSpLocks/>
            </p:cNvCxnSpPr>
            <p:nvPr/>
          </p:nvCxnSpPr>
          <p:spPr>
            <a:xfrm>
              <a:off x="710053" y="4132948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1C9835-6A73-0C43-8EA6-FC5A402FD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167" y="1425394"/>
              <a:ext cx="12043" cy="406358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F2EBCEB-FCAE-D849-B81C-3D1C85313CEC}"/>
                </a:ext>
              </a:extLst>
            </p:cNvPr>
            <p:cNvGrpSpPr/>
            <p:nvPr/>
          </p:nvGrpSpPr>
          <p:grpSpPr>
            <a:xfrm>
              <a:off x="839529" y="1260526"/>
              <a:ext cx="1719395" cy="651444"/>
              <a:chOff x="1259400" y="1086429"/>
              <a:chExt cx="1719395" cy="65144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1EA30F2-69BE-1D4F-B23F-F5E3F6532C6E}"/>
                  </a:ext>
                </a:extLst>
              </p:cNvPr>
              <p:cNvGrpSpPr/>
              <p:nvPr/>
            </p:nvGrpSpPr>
            <p:grpSpPr>
              <a:xfrm>
                <a:off x="1259400" y="1086429"/>
                <a:ext cx="1280928" cy="579223"/>
                <a:chOff x="1259400" y="1086429"/>
                <a:chExt cx="1280928" cy="579223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A6D854EE-EB4C-0648-800A-BD385A13B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4480" b="92508"/>
                <a:stretch/>
              </p:blipFill>
              <p:spPr>
                <a:xfrm>
                  <a:off x="1262636" y="1161652"/>
                  <a:ext cx="1277692" cy="191963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8043906A-277A-4347-ABD4-411317B687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9579" b="88377"/>
                <a:stretch/>
              </p:blipFill>
              <p:spPr>
                <a:xfrm>
                  <a:off x="1259400" y="1367328"/>
                  <a:ext cx="1277692" cy="130259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5892BA6C-2D12-8A43-9503-8EDCC1E9BC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13844" r="6136" b="83789"/>
                <a:stretch/>
              </p:blipFill>
              <p:spPr>
                <a:xfrm>
                  <a:off x="1259400" y="1514825"/>
                  <a:ext cx="912140" cy="150827"/>
                </a:xfrm>
                <a:prstGeom prst="rect">
                  <a:avLst/>
                </a:prstGeom>
              </p:spPr>
            </p:pic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5990699-B8D6-DA4C-B79D-0CC4F78654FC}"/>
                    </a:ext>
                  </a:extLst>
                </p:cNvPr>
                <p:cNvSpPr/>
                <p:nvPr/>
              </p:nvSpPr>
              <p:spPr>
                <a:xfrm>
                  <a:off x="1734560" y="1086429"/>
                  <a:ext cx="741680" cy="579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D6F8DC1-9C26-7746-AA72-DC3AFCFE562D}"/>
                  </a:ext>
                </a:extLst>
              </p:cNvPr>
              <p:cNvSpPr txBox="1"/>
              <p:nvPr/>
            </p:nvSpPr>
            <p:spPr>
              <a:xfrm>
                <a:off x="1684069" y="1465335"/>
                <a:ext cx="5437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Medial</a:t>
                </a:r>
                <a:endParaRPr lang="it-IT" sz="10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AEA4BD-ECEB-4E4C-A7A9-AFB692254508}"/>
                  </a:ext>
                </a:extLst>
              </p:cNvPr>
              <p:cNvSpPr txBox="1"/>
              <p:nvPr/>
            </p:nvSpPr>
            <p:spPr>
              <a:xfrm>
                <a:off x="1687948" y="1303437"/>
                <a:ext cx="4539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Right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8AD967F-58BB-DA45-A870-297A134F37B2}"/>
                  </a:ext>
                </a:extLst>
              </p:cNvPr>
              <p:cNvSpPr txBox="1"/>
              <p:nvPr/>
            </p:nvSpPr>
            <p:spPr>
              <a:xfrm>
                <a:off x="1687948" y="1148129"/>
                <a:ext cx="3850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Left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C5D722-5184-D440-A5A2-BCCE19539EB8}"/>
                  </a:ext>
                </a:extLst>
              </p:cNvPr>
              <p:cNvSpPr txBox="1"/>
              <p:nvPr/>
            </p:nvSpPr>
            <p:spPr>
              <a:xfrm>
                <a:off x="2387114" y="1148587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.05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D32855-18B9-C446-B79E-B2481F4247DE}"/>
                  </a:ext>
                </a:extLst>
              </p:cNvPr>
              <p:cNvSpPr txBox="1"/>
              <p:nvPr/>
            </p:nvSpPr>
            <p:spPr>
              <a:xfrm>
                <a:off x="2375745" y="1491652"/>
                <a:ext cx="6030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.001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588496-D981-4B41-B19F-654F8AFB13B8}"/>
                </a:ext>
              </a:extLst>
            </p:cNvPr>
            <p:cNvSpPr txBox="1"/>
            <p:nvPr/>
          </p:nvSpPr>
          <p:spPr>
            <a:xfrm>
              <a:off x="1957630" y="1486389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err="1"/>
                <a:t>p</a:t>
              </a:r>
              <a:r>
                <a:rPr lang="it-IT" sz="1000"/>
                <a:t> &lt; .01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21265E-F53F-2746-B1DA-57E30395BF6F}"/>
                </a:ext>
              </a:extLst>
            </p:cNvPr>
            <p:cNvSpPr txBox="1"/>
            <p:nvPr/>
          </p:nvSpPr>
          <p:spPr>
            <a:xfrm>
              <a:off x="1771249" y="136850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AB5859-989B-524C-9652-B88F11B4F4DA}"/>
                </a:ext>
              </a:extLst>
            </p:cNvPr>
            <p:cNvSpPr txBox="1"/>
            <p:nvPr/>
          </p:nvSpPr>
          <p:spPr>
            <a:xfrm>
              <a:off x="1734631" y="1545053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BE28A0-15D6-144E-B863-AE39403AA211}"/>
                </a:ext>
              </a:extLst>
            </p:cNvPr>
            <p:cNvSpPr txBox="1"/>
            <p:nvPr/>
          </p:nvSpPr>
          <p:spPr>
            <a:xfrm>
              <a:off x="1713219" y="1705010"/>
              <a:ext cx="3770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7A1122-A70D-BF4D-80F5-33EFBA3AC8DC}"/>
                </a:ext>
              </a:extLst>
            </p:cNvPr>
            <p:cNvSpPr txBox="1"/>
            <p:nvPr/>
          </p:nvSpPr>
          <p:spPr>
            <a:xfrm>
              <a:off x="1427872" y="3979581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731433-6620-FE4E-B033-A592A2E7C023}"/>
                </a:ext>
              </a:extLst>
            </p:cNvPr>
            <p:cNvSpPr txBox="1"/>
            <p:nvPr/>
          </p:nvSpPr>
          <p:spPr>
            <a:xfrm>
              <a:off x="1772028" y="2546516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24BE4B-E8D7-484B-BEA2-3EA7AFFC1F94}"/>
                </a:ext>
              </a:extLst>
            </p:cNvPr>
            <p:cNvSpPr txBox="1"/>
            <p:nvPr/>
          </p:nvSpPr>
          <p:spPr>
            <a:xfrm>
              <a:off x="2031372" y="25412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EBAA6E-F252-EA4E-9553-3DFE8B04FF48}"/>
                </a:ext>
              </a:extLst>
            </p:cNvPr>
            <p:cNvSpPr txBox="1"/>
            <p:nvPr/>
          </p:nvSpPr>
          <p:spPr>
            <a:xfrm>
              <a:off x="2168288" y="29884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050E18-F8A9-694A-9CCB-D60413DD6DE7}"/>
                </a:ext>
              </a:extLst>
            </p:cNvPr>
            <p:cNvSpPr txBox="1"/>
            <p:nvPr/>
          </p:nvSpPr>
          <p:spPr>
            <a:xfrm>
              <a:off x="2717173" y="3526214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E8E459A-8308-D841-9AC8-2254B9DA4A7F}"/>
                </a:ext>
              </a:extLst>
            </p:cNvPr>
            <p:cNvSpPr txBox="1"/>
            <p:nvPr/>
          </p:nvSpPr>
          <p:spPr>
            <a:xfrm>
              <a:off x="2855259" y="3497262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659776-79F6-0747-A175-1DE08F2B1FE3}"/>
                </a:ext>
              </a:extLst>
            </p:cNvPr>
            <p:cNvSpPr txBox="1"/>
            <p:nvPr/>
          </p:nvSpPr>
          <p:spPr>
            <a:xfrm>
              <a:off x="3389526" y="300041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331BF06-7E4D-6F49-B8B1-AB9847635790}"/>
                </a:ext>
              </a:extLst>
            </p:cNvPr>
            <p:cNvSpPr txBox="1"/>
            <p:nvPr/>
          </p:nvSpPr>
          <p:spPr>
            <a:xfrm>
              <a:off x="3550228" y="3387420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77F035E-C3D5-E548-9C3C-02C2F2D86389}"/>
                </a:ext>
              </a:extLst>
            </p:cNvPr>
            <p:cNvSpPr txBox="1"/>
            <p:nvPr/>
          </p:nvSpPr>
          <p:spPr>
            <a:xfrm>
              <a:off x="3655601" y="1410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05D3B44-666B-8145-9B19-517F88977A35}"/>
                </a:ext>
              </a:extLst>
            </p:cNvPr>
            <p:cNvSpPr txBox="1"/>
            <p:nvPr/>
          </p:nvSpPr>
          <p:spPr>
            <a:xfrm>
              <a:off x="4124339" y="1284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A8D9E61-40C8-684E-9F07-D572287A46BA}"/>
                </a:ext>
              </a:extLst>
            </p:cNvPr>
            <p:cNvSpPr txBox="1"/>
            <p:nvPr/>
          </p:nvSpPr>
          <p:spPr>
            <a:xfrm>
              <a:off x="4298785" y="199595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CFC62-DABB-A54A-8F43-A7D365FE52A5}"/>
                </a:ext>
              </a:extLst>
            </p:cNvPr>
            <p:cNvSpPr txBox="1"/>
            <p:nvPr/>
          </p:nvSpPr>
          <p:spPr>
            <a:xfrm>
              <a:off x="3965910" y="193702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1C5D843-A31F-7F42-AB84-AA194620F9CC}"/>
                </a:ext>
              </a:extLst>
            </p:cNvPr>
            <p:cNvSpPr txBox="1"/>
            <p:nvPr/>
          </p:nvSpPr>
          <p:spPr>
            <a:xfrm>
              <a:off x="3808344" y="205236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3F30F65-9672-614B-8844-62B539C15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450" r="48248"/>
            <a:stretch/>
          </p:blipFill>
          <p:spPr>
            <a:xfrm>
              <a:off x="2622700" y="1199577"/>
              <a:ext cx="555394" cy="483016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B0F4BB-CEDD-B847-84CB-321EA4BF8E7A}"/>
                </a:ext>
              </a:extLst>
            </p:cNvPr>
            <p:cNvCxnSpPr>
              <a:cxnSpLocks/>
            </p:cNvCxnSpPr>
            <p:nvPr/>
          </p:nvCxnSpPr>
          <p:spPr>
            <a:xfrm>
              <a:off x="689897" y="5488979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" name="Slide Number Placeholder 110">
            <a:extLst>
              <a:ext uri="{FF2B5EF4-FFF2-40B4-BE49-F238E27FC236}">
                <a16:creationId xmlns:a16="http://schemas.microsoft.com/office/drawing/2014/main" id="{0555F3F4-48A7-7349-ADD4-3271B6F0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665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A97AEB2-F1EB-4E47-9E2D-8394EA2B7E61}"/>
              </a:ext>
            </a:extLst>
          </p:cNvPr>
          <p:cNvGrpSpPr/>
          <p:nvPr/>
        </p:nvGrpSpPr>
        <p:grpSpPr>
          <a:xfrm>
            <a:off x="272341" y="1198360"/>
            <a:ext cx="4623720" cy="5149738"/>
            <a:chOff x="272341" y="1198360"/>
            <a:chExt cx="4623720" cy="5149738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D9F96E8-BBA1-1346-9336-7EB2FD69BC9C}"/>
                </a:ext>
              </a:extLst>
            </p:cNvPr>
            <p:cNvGrpSpPr/>
            <p:nvPr/>
          </p:nvGrpSpPr>
          <p:grpSpPr>
            <a:xfrm>
              <a:off x="961061" y="6040321"/>
              <a:ext cx="3029251" cy="307777"/>
              <a:chOff x="151533" y="5126441"/>
              <a:chExt cx="3845510" cy="307777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9971975-15B3-A141-9444-E843D20B869C}"/>
                  </a:ext>
                </a:extLst>
              </p:cNvPr>
              <p:cNvSpPr txBox="1"/>
              <p:nvPr/>
            </p:nvSpPr>
            <p:spPr>
              <a:xfrm>
                <a:off x="151533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Core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B323F90-4E6D-DE4E-856B-8C822DAD4646}"/>
                  </a:ext>
                </a:extLst>
              </p:cNvPr>
              <p:cNvSpPr txBox="1"/>
              <p:nvPr/>
            </p:nvSpPr>
            <p:spPr>
              <a:xfrm>
                <a:off x="2379762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Extended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26CCDDE-B853-534B-8E80-31962D9C4FC6}"/>
                </a:ext>
              </a:extLst>
            </p:cNvPr>
            <p:cNvSpPr/>
            <p:nvPr/>
          </p:nvSpPr>
          <p:spPr>
            <a:xfrm>
              <a:off x="750047" y="5901090"/>
              <a:ext cx="911805" cy="407221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AD6324A-E121-4E43-95FE-813C02A9D9AA}"/>
                </a:ext>
              </a:extLst>
            </p:cNvPr>
            <p:cNvSpPr/>
            <p:nvPr/>
          </p:nvSpPr>
          <p:spPr>
            <a:xfrm>
              <a:off x="1750361" y="5905532"/>
              <a:ext cx="2869120" cy="402779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146505A-1B76-4945-9578-698322286A41}"/>
                </a:ext>
              </a:extLst>
            </p:cNvPr>
            <p:cNvSpPr/>
            <p:nvPr/>
          </p:nvSpPr>
          <p:spPr>
            <a:xfrm>
              <a:off x="349339" y="5766846"/>
              <a:ext cx="4546722" cy="3558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E8ED38F-0D8E-654B-A635-2B16D73CB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2831"/>
            <a:stretch/>
          </p:blipFill>
          <p:spPr>
            <a:xfrm>
              <a:off x="403637" y="1198360"/>
              <a:ext cx="1226641" cy="483016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438178E-82E4-F04C-B6DC-8FC0A9B4C76D}"/>
                </a:ext>
              </a:extLst>
            </p:cNvPr>
            <p:cNvSpPr/>
            <p:nvPr/>
          </p:nvSpPr>
          <p:spPr>
            <a:xfrm rot="16200000">
              <a:off x="-639928" y="2768553"/>
              <a:ext cx="21323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response</a:t>
              </a:r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magnitude</a:t>
              </a:r>
              <a:r>
                <a:rPr lang="it-IT" sz="1400">
                  <a:latin typeface="Helvetica" pitchFamily="2" charset="0"/>
                </a:rPr>
                <a:t> (β)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CAAEAB-131E-B645-838D-0DA73DBBD529}"/>
                </a:ext>
              </a:extLst>
            </p:cNvPr>
            <p:cNvSpPr txBox="1"/>
            <p:nvPr/>
          </p:nvSpPr>
          <p:spPr>
            <a:xfrm>
              <a:off x="1882679" y="124016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485ADC-EE4F-5348-B382-477BCAC1B22D}"/>
                </a:ext>
              </a:extLst>
            </p:cNvPr>
            <p:cNvSpPr txBox="1"/>
            <p:nvPr/>
          </p:nvSpPr>
          <p:spPr>
            <a:xfrm>
              <a:off x="1852052" y="1413569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256C61B-6EEE-6044-AA22-9D57C4FD4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629" r="22401"/>
            <a:stretch/>
          </p:blipFill>
          <p:spPr>
            <a:xfrm>
              <a:off x="3480463" y="1198360"/>
              <a:ext cx="1172528" cy="483016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0029B8D-6993-904C-8FE0-7C82B5BD0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174" r="60766"/>
            <a:stretch/>
          </p:blipFill>
          <p:spPr>
            <a:xfrm>
              <a:off x="1840364" y="1198360"/>
              <a:ext cx="544498" cy="4830160"/>
            </a:xfrm>
            <a:prstGeom prst="rect">
              <a:avLst/>
            </a:prstGeom>
          </p:spPr>
        </p:pic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0850A7-D2BB-6A4E-8B41-04E32F29E517}"/>
                </a:ext>
              </a:extLst>
            </p:cNvPr>
            <p:cNvCxnSpPr>
              <a:cxnSpLocks/>
            </p:cNvCxnSpPr>
            <p:nvPr/>
          </p:nvCxnSpPr>
          <p:spPr>
            <a:xfrm>
              <a:off x="710053" y="4132948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1C9835-6A73-0C43-8EA6-FC5A402FD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167" y="1425394"/>
              <a:ext cx="12043" cy="406358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F2EBCEB-FCAE-D849-B81C-3D1C85313CEC}"/>
                </a:ext>
              </a:extLst>
            </p:cNvPr>
            <p:cNvGrpSpPr/>
            <p:nvPr/>
          </p:nvGrpSpPr>
          <p:grpSpPr>
            <a:xfrm>
              <a:off x="839529" y="1260526"/>
              <a:ext cx="1719395" cy="651444"/>
              <a:chOff x="1259400" y="1086429"/>
              <a:chExt cx="1719395" cy="65144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1EA30F2-69BE-1D4F-B23F-F5E3F6532C6E}"/>
                  </a:ext>
                </a:extLst>
              </p:cNvPr>
              <p:cNvGrpSpPr/>
              <p:nvPr/>
            </p:nvGrpSpPr>
            <p:grpSpPr>
              <a:xfrm>
                <a:off x="1259400" y="1086429"/>
                <a:ext cx="1280928" cy="579223"/>
                <a:chOff x="1259400" y="1086429"/>
                <a:chExt cx="1280928" cy="579223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A6D854EE-EB4C-0648-800A-BD385A13B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4480" b="92508"/>
                <a:stretch/>
              </p:blipFill>
              <p:spPr>
                <a:xfrm>
                  <a:off x="1262636" y="1161652"/>
                  <a:ext cx="1277692" cy="191963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8043906A-277A-4347-ABD4-411317B687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9579" b="88377"/>
                <a:stretch/>
              </p:blipFill>
              <p:spPr>
                <a:xfrm>
                  <a:off x="1259400" y="1367328"/>
                  <a:ext cx="1277692" cy="130259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5892BA6C-2D12-8A43-9503-8EDCC1E9BC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13844" r="6136" b="83789"/>
                <a:stretch/>
              </p:blipFill>
              <p:spPr>
                <a:xfrm>
                  <a:off x="1259400" y="1514825"/>
                  <a:ext cx="912140" cy="150827"/>
                </a:xfrm>
                <a:prstGeom prst="rect">
                  <a:avLst/>
                </a:prstGeom>
              </p:spPr>
            </p:pic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5990699-B8D6-DA4C-B79D-0CC4F78654FC}"/>
                    </a:ext>
                  </a:extLst>
                </p:cNvPr>
                <p:cNvSpPr/>
                <p:nvPr/>
              </p:nvSpPr>
              <p:spPr>
                <a:xfrm>
                  <a:off x="1734560" y="1086429"/>
                  <a:ext cx="741680" cy="579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D6F8DC1-9C26-7746-AA72-DC3AFCFE562D}"/>
                  </a:ext>
                </a:extLst>
              </p:cNvPr>
              <p:cNvSpPr txBox="1"/>
              <p:nvPr/>
            </p:nvSpPr>
            <p:spPr>
              <a:xfrm>
                <a:off x="1684069" y="1465335"/>
                <a:ext cx="5437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Medial</a:t>
                </a:r>
                <a:endParaRPr lang="it-IT" sz="10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AEA4BD-ECEB-4E4C-A7A9-AFB692254508}"/>
                  </a:ext>
                </a:extLst>
              </p:cNvPr>
              <p:cNvSpPr txBox="1"/>
              <p:nvPr/>
            </p:nvSpPr>
            <p:spPr>
              <a:xfrm>
                <a:off x="1687948" y="1303437"/>
                <a:ext cx="4539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Right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8AD967F-58BB-DA45-A870-297A134F37B2}"/>
                  </a:ext>
                </a:extLst>
              </p:cNvPr>
              <p:cNvSpPr txBox="1"/>
              <p:nvPr/>
            </p:nvSpPr>
            <p:spPr>
              <a:xfrm>
                <a:off x="1687948" y="1148129"/>
                <a:ext cx="3850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Left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C5D722-5184-D440-A5A2-BCCE19539EB8}"/>
                  </a:ext>
                </a:extLst>
              </p:cNvPr>
              <p:cNvSpPr txBox="1"/>
              <p:nvPr/>
            </p:nvSpPr>
            <p:spPr>
              <a:xfrm>
                <a:off x="2387114" y="1148587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.05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D32855-18B9-C446-B79E-B2481F4247DE}"/>
                  </a:ext>
                </a:extLst>
              </p:cNvPr>
              <p:cNvSpPr txBox="1"/>
              <p:nvPr/>
            </p:nvSpPr>
            <p:spPr>
              <a:xfrm>
                <a:off x="2375745" y="1491652"/>
                <a:ext cx="6030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.001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588496-D981-4B41-B19F-654F8AFB13B8}"/>
                </a:ext>
              </a:extLst>
            </p:cNvPr>
            <p:cNvSpPr txBox="1"/>
            <p:nvPr/>
          </p:nvSpPr>
          <p:spPr>
            <a:xfrm>
              <a:off x="1957630" y="1486389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err="1"/>
                <a:t>p</a:t>
              </a:r>
              <a:r>
                <a:rPr lang="it-IT" sz="1000"/>
                <a:t> &lt; .01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21265E-F53F-2746-B1DA-57E30395BF6F}"/>
                </a:ext>
              </a:extLst>
            </p:cNvPr>
            <p:cNvSpPr txBox="1"/>
            <p:nvPr/>
          </p:nvSpPr>
          <p:spPr>
            <a:xfrm>
              <a:off x="1771249" y="136850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AB5859-989B-524C-9652-B88F11B4F4DA}"/>
                </a:ext>
              </a:extLst>
            </p:cNvPr>
            <p:cNvSpPr txBox="1"/>
            <p:nvPr/>
          </p:nvSpPr>
          <p:spPr>
            <a:xfrm>
              <a:off x="1734631" y="1545053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BE28A0-15D6-144E-B863-AE39403AA211}"/>
                </a:ext>
              </a:extLst>
            </p:cNvPr>
            <p:cNvSpPr txBox="1"/>
            <p:nvPr/>
          </p:nvSpPr>
          <p:spPr>
            <a:xfrm>
              <a:off x="1713219" y="1705010"/>
              <a:ext cx="3770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7A1122-A70D-BF4D-80F5-33EFBA3AC8DC}"/>
                </a:ext>
              </a:extLst>
            </p:cNvPr>
            <p:cNvSpPr txBox="1"/>
            <p:nvPr/>
          </p:nvSpPr>
          <p:spPr>
            <a:xfrm>
              <a:off x="1427872" y="3979581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731433-6620-FE4E-B033-A592A2E7C023}"/>
                </a:ext>
              </a:extLst>
            </p:cNvPr>
            <p:cNvSpPr txBox="1"/>
            <p:nvPr/>
          </p:nvSpPr>
          <p:spPr>
            <a:xfrm>
              <a:off x="1772028" y="2546516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24BE4B-E8D7-484B-BEA2-3EA7AFFC1F94}"/>
                </a:ext>
              </a:extLst>
            </p:cNvPr>
            <p:cNvSpPr txBox="1"/>
            <p:nvPr/>
          </p:nvSpPr>
          <p:spPr>
            <a:xfrm>
              <a:off x="2031372" y="25412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EBAA6E-F252-EA4E-9553-3DFE8B04FF48}"/>
                </a:ext>
              </a:extLst>
            </p:cNvPr>
            <p:cNvSpPr txBox="1"/>
            <p:nvPr/>
          </p:nvSpPr>
          <p:spPr>
            <a:xfrm>
              <a:off x="2168288" y="29884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050E18-F8A9-694A-9CCB-D60413DD6DE7}"/>
                </a:ext>
              </a:extLst>
            </p:cNvPr>
            <p:cNvSpPr txBox="1"/>
            <p:nvPr/>
          </p:nvSpPr>
          <p:spPr>
            <a:xfrm>
              <a:off x="2717173" y="3526214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E8E459A-8308-D841-9AC8-2254B9DA4A7F}"/>
                </a:ext>
              </a:extLst>
            </p:cNvPr>
            <p:cNvSpPr txBox="1"/>
            <p:nvPr/>
          </p:nvSpPr>
          <p:spPr>
            <a:xfrm>
              <a:off x="2855259" y="3497262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659776-79F6-0747-A175-1DE08F2B1FE3}"/>
                </a:ext>
              </a:extLst>
            </p:cNvPr>
            <p:cNvSpPr txBox="1"/>
            <p:nvPr/>
          </p:nvSpPr>
          <p:spPr>
            <a:xfrm>
              <a:off x="3389526" y="300041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331BF06-7E4D-6F49-B8B1-AB9847635790}"/>
                </a:ext>
              </a:extLst>
            </p:cNvPr>
            <p:cNvSpPr txBox="1"/>
            <p:nvPr/>
          </p:nvSpPr>
          <p:spPr>
            <a:xfrm>
              <a:off x="3550228" y="3387420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77F035E-C3D5-E548-9C3C-02C2F2D86389}"/>
                </a:ext>
              </a:extLst>
            </p:cNvPr>
            <p:cNvSpPr txBox="1"/>
            <p:nvPr/>
          </p:nvSpPr>
          <p:spPr>
            <a:xfrm>
              <a:off x="3655601" y="1410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05D3B44-666B-8145-9B19-517F88977A35}"/>
                </a:ext>
              </a:extLst>
            </p:cNvPr>
            <p:cNvSpPr txBox="1"/>
            <p:nvPr/>
          </p:nvSpPr>
          <p:spPr>
            <a:xfrm>
              <a:off x="4124339" y="1284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A8D9E61-40C8-684E-9F07-D572287A46BA}"/>
                </a:ext>
              </a:extLst>
            </p:cNvPr>
            <p:cNvSpPr txBox="1"/>
            <p:nvPr/>
          </p:nvSpPr>
          <p:spPr>
            <a:xfrm>
              <a:off x="4298785" y="199595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CFC62-DABB-A54A-8F43-A7D365FE52A5}"/>
                </a:ext>
              </a:extLst>
            </p:cNvPr>
            <p:cNvSpPr txBox="1"/>
            <p:nvPr/>
          </p:nvSpPr>
          <p:spPr>
            <a:xfrm>
              <a:off x="3965910" y="193702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1C5D843-A31F-7F42-AB84-AA194620F9CC}"/>
                </a:ext>
              </a:extLst>
            </p:cNvPr>
            <p:cNvSpPr txBox="1"/>
            <p:nvPr/>
          </p:nvSpPr>
          <p:spPr>
            <a:xfrm>
              <a:off x="3808344" y="205236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3F30F65-9672-614B-8844-62B539C15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450" r="48248"/>
            <a:stretch/>
          </p:blipFill>
          <p:spPr>
            <a:xfrm>
              <a:off x="2622700" y="1199577"/>
              <a:ext cx="555394" cy="483016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B0F4BB-CEDD-B847-84CB-321EA4BF8E7A}"/>
                </a:ext>
              </a:extLst>
            </p:cNvPr>
            <p:cNvCxnSpPr>
              <a:cxnSpLocks/>
            </p:cNvCxnSpPr>
            <p:nvPr/>
          </p:nvCxnSpPr>
          <p:spPr>
            <a:xfrm>
              <a:off x="689897" y="5488979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" name="Slide Number Placeholder 110">
            <a:extLst>
              <a:ext uri="{FF2B5EF4-FFF2-40B4-BE49-F238E27FC236}">
                <a16:creationId xmlns:a16="http://schemas.microsoft.com/office/drawing/2014/main" id="{0555F3F4-48A7-7349-ADD4-3271B6F0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15</a:t>
            </a:fld>
            <a:endParaRPr lang="it-IT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A0F79C-4AC2-5F46-9620-EC4E4C7B94AD}"/>
              </a:ext>
            </a:extLst>
          </p:cNvPr>
          <p:cNvSpPr/>
          <p:nvPr/>
        </p:nvSpPr>
        <p:spPr>
          <a:xfrm>
            <a:off x="1689195" y="1260526"/>
            <a:ext cx="3059458" cy="5160528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6EAB7B24-6613-E14F-A01D-C62FAFAE2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3469" cy="1325563"/>
          </a:xfrm>
        </p:spPr>
        <p:txBody>
          <a:bodyPr/>
          <a:lstStyle/>
          <a:p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person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</a:t>
            </a:r>
            <a:r>
              <a:rPr lang="it-IT" err="1"/>
              <a:t>represented</a:t>
            </a:r>
            <a:r>
              <a:rPr lang="it-IT"/>
              <a:t> in </a:t>
            </a:r>
            <a:r>
              <a:rPr lang="it-IT" err="1"/>
              <a:t>all</a:t>
            </a:r>
            <a:r>
              <a:rPr lang="it-IT"/>
              <a:t> </a:t>
            </a:r>
            <a:r>
              <a:rPr lang="it-IT" err="1"/>
              <a:t>regions</a:t>
            </a:r>
            <a:r>
              <a:rPr lang="it-IT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7358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A97AEB2-F1EB-4E47-9E2D-8394EA2B7E61}"/>
              </a:ext>
            </a:extLst>
          </p:cNvPr>
          <p:cNvGrpSpPr/>
          <p:nvPr/>
        </p:nvGrpSpPr>
        <p:grpSpPr>
          <a:xfrm>
            <a:off x="272341" y="1198360"/>
            <a:ext cx="4623720" cy="5149738"/>
            <a:chOff x="272341" y="1198360"/>
            <a:chExt cx="4623720" cy="5149738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D9F96E8-BBA1-1346-9336-7EB2FD69BC9C}"/>
                </a:ext>
              </a:extLst>
            </p:cNvPr>
            <p:cNvGrpSpPr/>
            <p:nvPr/>
          </p:nvGrpSpPr>
          <p:grpSpPr>
            <a:xfrm>
              <a:off x="961061" y="6040321"/>
              <a:ext cx="3029251" cy="307777"/>
              <a:chOff x="151533" y="5126441"/>
              <a:chExt cx="3845510" cy="307777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9971975-15B3-A141-9444-E843D20B869C}"/>
                  </a:ext>
                </a:extLst>
              </p:cNvPr>
              <p:cNvSpPr txBox="1"/>
              <p:nvPr/>
            </p:nvSpPr>
            <p:spPr>
              <a:xfrm>
                <a:off x="151533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Core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B323F90-4E6D-DE4E-856B-8C822DAD4646}"/>
                  </a:ext>
                </a:extLst>
              </p:cNvPr>
              <p:cNvSpPr txBox="1"/>
              <p:nvPr/>
            </p:nvSpPr>
            <p:spPr>
              <a:xfrm>
                <a:off x="2379762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Extended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26CCDDE-B853-534B-8E80-31962D9C4FC6}"/>
                </a:ext>
              </a:extLst>
            </p:cNvPr>
            <p:cNvSpPr/>
            <p:nvPr/>
          </p:nvSpPr>
          <p:spPr>
            <a:xfrm>
              <a:off x="750047" y="5901090"/>
              <a:ext cx="911805" cy="407221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AD6324A-E121-4E43-95FE-813C02A9D9AA}"/>
                </a:ext>
              </a:extLst>
            </p:cNvPr>
            <p:cNvSpPr/>
            <p:nvPr/>
          </p:nvSpPr>
          <p:spPr>
            <a:xfrm>
              <a:off x="1750361" y="5905532"/>
              <a:ext cx="2869120" cy="402779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146505A-1B76-4945-9578-698322286A41}"/>
                </a:ext>
              </a:extLst>
            </p:cNvPr>
            <p:cNvSpPr/>
            <p:nvPr/>
          </p:nvSpPr>
          <p:spPr>
            <a:xfrm>
              <a:off x="349339" y="5766846"/>
              <a:ext cx="4546722" cy="3558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E8ED38F-0D8E-654B-A635-2B16D73CB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2831"/>
            <a:stretch/>
          </p:blipFill>
          <p:spPr>
            <a:xfrm>
              <a:off x="403637" y="1198360"/>
              <a:ext cx="1226641" cy="483016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438178E-82E4-F04C-B6DC-8FC0A9B4C76D}"/>
                </a:ext>
              </a:extLst>
            </p:cNvPr>
            <p:cNvSpPr/>
            <p:nvPr/>
          </p:nvSpPr>
          <p:spPr>
            <a:xfrm rot="16200000">
              <a:off x="-639928" y="2768553"/>
              <a:ext cx="21323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response</a:t>
              </a:r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magnitude</a:t>
              </a:r>
              <a:r>
                <a:rPr lang="it-IT" sz="1400">
                  <a:latin typeface="Helvetica" pitchFamily="2" charset="0"/>
                </a:rPr>
                <a:t> (β)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CAAEAB-131E-B645-838D-0DA73DBBD529}"/>
                </a:ext>
              </a:extLst>
            </p:cNvPr>
            <p:cNvSpPr txBox="1"/>
            <p:nvPr/>
          </p:nvSpPr>
          <p:spPr>
            <a:xfrm>
              <a:off x="1882679" y="124016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485ADC-EE4F-5348-B382-477BCAC1B22D}"/>
                </a:ext>
              </a:extLst>
            </p:cNvPr>
            <p:cNvSpPr txBox="1"/>
            <p:nvPr/>
          </p:nvSpPr>
          <p:spPr>
            <a:xfrm>
              <a:off x="1852052" y="1413569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256C61B-6EEE-6044-AA22-9D57C4FD4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629" r="22401"/>
            <a:stretch/>
          </p:blipFill>
          <p:spPr>
            <a:xfrm>
              <a:off x="3480463" y="1198360"/>
              <a:ext cx="1172528" cy="483016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0029B8D-6993-904C-8FE0-7C82B5BD0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174" r="60766"/>
            <a:stretch/>
          </p:blipFill>
          <p:spPr>
            <a:xfrm>
              <a:off x="1840364" y="1198360"/>
              <a:ext cx="544498" cy="4830160"/>
            </a:xfrm>
            <a:prstGeom prst="rect">
              <a:avLst/>
            </a:prstGeom>
          </p:spPr>
        </p:pic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0850A7-D2BB-6A4E-8B41-04E32F29E517}"/>
                </a:ext>
              </a:extLst>
            </p:cNvPr>
            <p:cNvCxnSpPr>
              <a:cxnSpLocks/>
            </p:cNvCxnSpPr>
            <p:nvPr/>
          </p:nvCxnSpPr>
          <p:spPr>
            <a:xfrm>
              <a:off x="710053" y="4132948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1C9835-6A73-0C43-8EA6-FC5A402FD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167" y="1425394"/>
              <a:ext cx="12043" cy="406358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F2EBCEB-FCAE-D849-B81C-3D1C85313CEC}"/>
                </a:ext>
              </a:extLst>
            </p:cNvPr>
            <p:cNvGrpSpPr/>
            <p:nvPr/>
          </p:nvGrpSpPr>
          <p:grpSpPr>
            <a:xfrm>
              <a:off x="839529" y="1260526"/>
              <a:ext cx="1719395" cy="651444"/>
              <a:chOff x="1259400" y="1086429"/>
              <a:chExt cx="1719395" cy="65144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1EA30F2-69BE-1D4F-B23F-F5E3F6532C6E}"/>
                  </a:ext>
                </a:extLst>
              </p:cNvPr>
              <p:cNvGrpSpPr/>
              <p:nvPr/>
            </p:nvGrpSpPr>
            <p:grpSpPr>
              <a:xfrm>
                <a:off x="1259400" y="1086429"/>
                <a:ext cx="1280928" cy="579223"/>
                <a:chOff x="1259400" y="1086429"/>
                <a:chExt cx="1280928" cy="579223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A6D854EE-EB4C-0648-800A-BD385A13B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4480" b="92508"/>
                <a:stretch/>
              </p:blipFill>
              <p:spPr>
                <a:xfrm>
                  <a:off x="1262636" y="1161652"/>
                  <a:ext cx="1277692" cy="191963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8043906A-277A-4347-ABD4-411317B687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9579" b="88377"/>
                <a:stretch/>
              </p:blipFill>
              <p:spPr>
                <a:xfrm>
                  <a:off x="1259400" y="1367328"/>
                  <a:ext cx="1277692" cy="130259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5892BA6C-2D12-8A43-9503-8EDCC1E9BC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13844" r="6136" b="83789"/>
                <a:stretch/>
              </p:blipFill>
              <p:spPr>
                <a:xfrm>
                  <a:off x="1259400" y="1514825"/>
                  <a:ext cx="912140" cy="150827"/>
                </a:xfrm>
                <a:prstGeom prst="rect">
                  <a:avLst/>
                </a:prstGeom>
              </p:spPr>
            </p:pic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5990699-B8D6-DA4C-B79D-0CC4F78654FC}"/>
                    </a:ext>
                  </a:extLst>
                </p:cNvPr>
                <p:cNvSpPr/>
                <p:nvPr/>
              </p:nvSpPr>
              <p:spPr>
                <a:xfrm>
                  <a:off x="1734560" y="1086429"/>
                  <a:ext cx="741680" cy="579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D6F8DC1-9C26-7746-AA72-DC3AFCFE562D}"/>
                  </a:ext>
                </a:extLst>
              </p:cNvPr>
              <p:cNvSpPr txBox="1"/>
              <p:nvPr/>
            </p:nvSpPr>
            <p:spPr>
              <a:xfrm>
                <a:off x="1684069" y="1465335"/>
                <a:ext cx="5437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Medial</a:t>
                </a:r>
                <a:endParaRPr lang="it-IT" sz="10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AEA4BD-ECEB-4E4C-A7A9-AFB692254508}"/>
                  </a:ext>
                </a:extLst>
              </p:cNvPr>
              <p:cNvSpPr txBox="1"/>
              <p:nvPr/>
            </p:nvSpPr>
            <p:spPr>
              <a:xfrm>
                <a:off x="1687948" y="1303437"/>
                <a:ext cx="4539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Right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8AD967F-58BB-DA45-A870-297A134F37B2}"/>
                  </a:ext>
                </a:extLst>
              </p:cNvPr>
              <p:cNvSpPr txBox="1"/>
              <p:nvPr/>
            </p:nvSpPr>
            <p:spPr>
              <a:xfrm>
                <a:off x="1687948" y="1148129"/>
                <a:ext cx="3850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Left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C5D722-5184-D440-A5A2-BCCE19539EB8}"/>
                  </a:ext>
                </a:extLst>
              </p:cNvPr>
              <p:cNvSpPr txBox="1"/>
              <p:nvPr/>
            </p:nvSpPr>
            <p:spPr>
              <a:xfrm>
                <a:off x="2387114" y="1148587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.05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D32855-18B9-C446-B79E-B2481F4247DE}"/>
                  </a:ext>
                </a:extLst>
              </p:cNvPr>
              <p:cNvSpPr txBox="1"/>
              <p:nvPr/>
            </p:nvSpPr>
            <p:spPr>
              <a:xfrm>
                <a:off x="2375745" y="1491652"/>
                <a:ext cx="6030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.001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588496-D981-4B41-B19F-654F8AFB13B8}"/>
                </a:ext>
              </a:extLst>
            </p:cNvPr>
            <p:cNvSpPr txBox="1"/>
            <p:nvPr/>
          </p:nvSpPr>
          <p:spPr>
            <a:xfrm>
              <a:off x="1957630" y="1486389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err="1"/>
                <a:t>p</a:t>
              </a:r>
              <a:r>
                <a:rPr lang="it-IT" sz="1000"/>
                <a:t> &lt; .01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21265E-F53F-2746-B1DA-57E30395BF6F}"/>
                </a:ext>
              </a:extLst>
            </p:cNvPr>
            <p:cNvSpPr txBox="1"/>
            <p:nvPr/>
          </p:nvSpPr>
          <p:spPr>
            <a:xfrm>
              <a:off x="1771249" y="136850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AB5859-989B-524C-9652-B88F11B4F4DA}"/>
                </a:ext>
              </a:extLst>
            </p:cNvPr>
            <p:cNvSpPr txBox="1"/>
            <p:nvPr/>
          </p:nvSpPr>
          <p:spPr>
            <a:xfrm>
              <a:off x="1734631" y="1545053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BE28A0-15D6-144E-B863-AE39403AA211}"/>
                </a:ext>
              </a:extLst>
            </p:cNvPr>
            <p:cNvSpPr txBox="1"/>
            <p:nvPr/>
          </p:nvSpPr>
          <p:spPr>
            <a:xfrm>
              <a:off x="1713219" y="1705010"/>
              <a:ext cx="3770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7A1122-A70D-BF4D-80F5-33EFBA3AC8DC}"/>
                </a:ext>
              </a:extLst>
            </p:cNvPr>
            <p:cNvSpPr txBox="1"/>
            <p:nvPr/>
          </p:nvSpPr>
          <p:spPr>
            <a:xfrm>
              <a:off x="1427872" y="3979581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731433-6620-FE4E-B033-A592A2E7C023}"/>
                </a:ext>
              </a:extLst>
            </p:cNvPr>
            <p:cNvSpPr txBox="1"/>
            <p:nvPr/>
          </p:nvSpPr>
          <p:spPr>
            <a:xfrm>
              <a:off x="1772028" y="2546516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24BE4B-E8D7-484B-BEA2-3EA7AFFC1F94}"/>
                </a:ext>
              </a:extLst>
            </p:cNvPr>
            <p:cNvSpPr txBox="1"/>
            <p:nvPr/>
          </p:nvSpPr>
          <p:spPr>
            <a:xfrm>
              <a:off x="2031372" y="25412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EBAA6E-F252-EA4E-9553-3DFE8B04FF48}"/>
                </a:ext>
              </a:extLst>
            </p:cNvPr>
            <p:cNvSpPr txBox="1"/>
            <p:nvPr/>
          </p:nvSpPr>
          <p:spPr>
            <a:xfrm>
              <a:off x="2168288" y="29884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050E18-F8A9-694A-9CCB-D60413DD6DE7}"/>
                </a:ext>
              </a:extLst>
            </p:cNvPr>
            <p:cNvSpPr txBox="1"/>
            <p:nvPr/>
          </p:nvSpPr>
          <p:spPr>
            <a:xfrm>
              <a:off x="2717173" y="3526214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E8E459A-8308-D841-9AC8-2254B9DA4A7F}"/>
                </a:ext>
              </a:extLst>
            </p:cNvPr>
            <p:cNvSpPr txBox="1"/>
            <p:nvPr/>
          </p:nvSpPr>
          <p:spPr>
            <a:xfrm>
              <a:off x="2855259" y="3497262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659776-79F6-0747-A175-1DE08F2B1FE3}"/>
                </a:ext>
              </a:extLst>
            </p:cNvPr>
            <p:cNvSpPr txBox="1"/>
            <p:nvPr/>
          </p:nvSpPr>
          <p:spPr>
            <a:xfrm>
              <a:off x="3389526" y="300041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331BF06-7E4D-6F49-B8B1-AB9847635790}"/>
                </a:ext>
              </a:extLst>
            </p:cNvPr>
            <p:cNvSpPr txBox="1"/>
            <p:nvPr/>
          </p:nvSpPr>
          <p:spPr>
            <a:xfrm>
              <a:off x="3550228" y="3387420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77F035E-C3D5-E548-9C3C-02C2F2D86389}"/>
                </a:ext>
              </a:extLst>
            </p:cNvPr>
            <p:cNvSpPr txBox="1"/>
            <p:nvPr/>
          </p:nvSpPr>
          <p:spPr>
            <a:xfrm>
              <a:off x="3655601" y="1410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05D3B44-666B-8145-9B19-517F88977A35}"/>
                </a:ext>
              </a:extLst>
            </p:cNvPr>
            <p:cNvSpPr txBox="1"/>
            <p:nvPr/>
          </p:nvSpPr>
          <p:spPr>
            <a:xfrm>
              <a:off x="4124339" y="1284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A8D9E61-40C8-684E-9F07-D572287A46BA}"/>
                </a:ext>
              </a:extLst>
            </p:cNvPr>
            <p:cNvSpPr txBox="1"/>
            <p:nvPr/>
          </p:nvSpPr>
          <p:spPr>
            <a:xfrm>
              <a:off x="4298785" y="199595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CFC62-DABB-A54A-8F43-A7D365FE52A5}"/>
                </a:ext>
              </a:extLst>
            </p:cNvPr>
            <p:cNvSpPr txBox="1"/>
            <p:nvPr/>
          </p:nvSpPr>
          <p:spPr>
            <a:xfrm>
              <a:off x="3965910" y="193702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1C5D843-A31F-7F42-AB84-AA194620F9CC}"/>
                </a:ext>
              </a:extLst>
            </p:cNvPr>
            <p:cNvSpPr txBox="1"/>
            <p:nvPr/>
          </p:nvSpPr>
          <p:spPr>
            <a:xfrm>
              <a:off x="3808344" y="205236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3F30F65-9672-614B-8844-62B539C15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450" r="48248"/>
            <a:stretch/>
          </p:blipFill>
          <p:spPr>
            <a:xfrm>
              <a:off x="2622700" y="1199577"/>
              <a:ext cx="555394" cy="483016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B0F4BB-CEDD-B847-84CB-321EA4BF8E7A}"/>
                </a:ext>
              </a:extLst>
            </p:cNvPr>
            <p:cNvCxnSpPr>
              <a:cxnSpLocks/>
            </p:cNvCxnSpPr>
            <p:nvPr/>
          </p:nvCxnSpPr>
          <p:spPr>
            <a:xfrm>
              <a:off x="689897" y="5488979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" name="Slide Number Placeholder 110">
            <a:extLst>
              <a:ext uri="{FF2B5EF4-FFF2-40B4-BE49-F238E27FC236}">
                <a16:creationId xmlns:a16="http://schemas.microsoft.com/office/drawing/2014/main" id="{0555F3F4-48A7-7349-ADD4-3271B6F0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16</a:t>
            </a:fld>
            <a:endParaRPr lang="it-IT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A0F79C-4AC2-5F46-9620-EC4E4C7B94AD}"/>
              </a:ext>
            </a:extLst>
          </p:cNvPr>
          <p:cNvSpPr/>
          <p:nvPr/>
        </p:nvSpPr>
        <p:spPr>
          <a:xfrm>
            <a:off x="664911" y="1260527"/>
            <a:ext cx="1051940" cy="5222694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0C88138A-3C0A-0A4A-8211-55ABEBC3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3469" cy="1325563"/>
          </a:xfrm>
        </p:spPr>
        <p:txBody>
          <a:bodyPr/>
          <a:lstStyle/>
          <a:p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person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</a:t>
            </a:r>
            <a:r>
              <a:rPr lang="it-IT" err="1"/>
              <a:t>represented</a:t>
            </a:r>
            <a:r>
              <a:rPr lang="it-IT"/>
              <a:t> in </a:t>
            </a:r>
            <a:r>
              <a:rPr lang="it-IT" err="1"/>
              <a:t>all</a:t>
            </a:r>
            <a:r>
              <a:rPr lang="it-IT"/>
              <a:t> </a:t>
            </a:r>
            <a:r>
              <a:rPr lang="it-IT" err="1"/>
              <a:t>regions</a:t>
            </a:r>
            <a:r>
              <a:rPr lang="it-IT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55251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BFAE4-1C7C-5F43-B897-3A384519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17</a:t>
            </a:fld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20BD25-BB52-1F4B-A1C2-DCAE6D38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r>
              <a:rPr lang="it-IT"/>
              <a:t>: </a:t>
            </a:r>
            <a:r>
              <a:rPr lang="it-IT" err="1"/>
              <a:t>Questions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4F8B5-8A28-9241-97E2-DEE705828140}"/>
              </a:ext>
            </a:extLst>
          </p:cNvPr>
          <p:cNvSpPr txBox="1"/>
          <p:nvPr/>
        </p:nvSpPr>
        <p:spPr>
          <a:xfrm>
            <a:off x="838200" y="1395921"/>
            <a:ext cx="7006213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Q</a:t>
            </a:r>
            <a:r>
              <a:rPr lang="it-IT" sz="2600"/>
              <a:t>: </a:t>
            </a:r>
            <a:r>
              <a:rPr lang="it-IT" sz="2600" err="1"/>
              <a:t>Is</a:t>
            </a:r>
            <a:r>
              <a:rPr lang="it-IT" sz="2600"/>
              <a:t> </a:t>
            </a:r>
            <a:r>
              <a:rPr lang="it-IT" sz="2600" err="1"/>
              <a:t>person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represented</a:t>
            </a:r>
            <a:r>
              <a:rPr lang="it-IT" sz="2600"/>
              <a:t> in </a:t>
            </a:r>
            <a:r>
              <a:rPr lang="it-IT" sz="2600" err="1"/>
              <a:t>all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?</a:t>
            </a:r>
          </a:p>
          <a:p>
            <a:endParaRPr lang="it-IT" sz="2600"/>
          </a:p>
          <a:p>
            <a:endParaRPr lang="it-IT" sz="2600"/>
          </a:p>
          <a:p>
            <a:r>
              <a:rPr lang="it-IT" sz="2600" err="1"/>
              <a:t>Q:Represented</a:t>
            </a:r>
            <a:r>
              <a:rPr lang="it-IT" sz="2600"/>
              <a:t> in </a:t>
            </a:r>
            <a:r>
              <a:rPr lang="it-IT" sz="2600" err="1"/>
              <a:t>all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 </a:t>
            </a:r>
            <a:r>
              <a:rPr lang="it-IT" sz="2600" err="1"/>
              <a:t>equally</a:t>
            </a:r>
            <a:r>
              <a:rPr lang="it-IT" sz="2600"/>
              <a:t>?</a:t>
            </a:r>
          </a:p>
          <a:p>
            <a:endParaRPr lang="it-IT" sz="2600"/>
          </a:p>
          <a:p>
            <a:r>
              <a:rPr lang="it-IT" sz="2600" err="1"/>
              <a:t>Q:Do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 work </a:t>
            </a:r>
            <a:r>
              <a:rPr lang="it-IT" sz="2600" err="1"/>
              <a:t>together</a:t>
            </a:r>
            <a:r>
              <a:rPr lang="it-IT" sz="2600"/>
              <a:t> or </a:t>
            </a:r>
            <a:r>
              <a:rPr lang="it-IT" sz="2600" err="1"/>
              <a:t>independently</a:t>
            </a:r>
            <a:r>
              <a:rPr lang="it-IT" sz="2600"/>
              <a:t>?</a:t>
            </a:r>
          </a:p>
          <a:p>
            <a:endParaRPr lang="it-IT" sz="2600"/>
          </a:p>
          <a:p>
            <a:r>
              <a:rPr lang="it-IT" sz="2600" err="1"/>
              <a:t>Q:Similarities</a:t>
            </a:r>
            <a:r>
              <a:rPr lang="it-IT" sz="2600"/>
              <a:t> in the way </a:t>
            </a:r>
            <a:r>
              <a:rPr lang="it-IT" sz="2600" err="1"/>
              <a:t>aspects</a:t>
            </a:r>
            <a:r>
              <a:rPr lang="it-IT" sz="2600"/>
              <a:t> are </a:t>
            </a:r>
            <a:r>
              <a:rPr lang="it-IT" sz="2600" err="1"/>
              <a:t>represented</a:t>
            </a:r>
            <a:r>
              <a:rPr lang="it-IT" sz="2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73807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BFAE4-1C7C-5F43-B897-3A384519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18</a:t>
            </a:fld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20BD25-BB52-1F4B-A1C2-DCAE6D38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r>
              <a:rPr lang="it-IT"/>
              <a:t>: </a:t>
            </a:r>
            <a:r>
              <a:rPr lang="it-IT" err="1"/>
              <a:t>Questions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4F8B5-8A28-9241-97E2-DEE705828140}"/>
              </a:ext>
            </a:extLst>
          </p:cNvPr>
          <p:cNvSpPr txBox="1"/>
          <p:nvPr/>
        </p:nvSpPr>
        <p:spPr>
          <a:xfrm>
            <a:off x="838200" y="1395921"/>
            <a:ext cx="867814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strike="sngStrike" err="1"/>
              <a:t>Q</a:t>
            </a:r>
            <a:r>
              <a:rPr lang="it-IT" sz="2600" strike="sngStrike"/>
              <a:t>: </a:t>
            </a:r>
            <a:r>
              <a:rPr lang="it-IT" sz="2600" strike="sngStrike" err="1"/>
              <a:t>Is</a:t>
            </a:r>
            <a:r>
              <a:rPr lang="it-IT" sz="2600" strike="sngStrike"/>
              <a:t> </a:t>
            </a:r>
            <a:r>
              <a:rPr lang="it-IT" sz="2600" strike="sngStrike" err="1"/>
              <a:t>person</a:t>
            </a:r>
            <a:r>
              <a:rPr lang="it-IT" sz="2600" strike="sngStrike"/>
              <a:t> </a:t>
            </a:r>
            <a:r>
              <a:rPr lang="it-IT" sz="2600" strike="sngStrike" err="1"/>
              <a:t>knowledge</a:t>
            </a:r>
            <a:r>
              <a:rPr lang="it-IT" sz="2600" strike="sngStrike"/>
              <a:t> </a:t>
            </a:r>
            <a:r>
              <a:rPr lang="it-IT" sz="2600" strike="sngStrike" err="1"/>
              <a:t>represented</a:t>
            </a:r>
            <a:r>
              <a:rPr lang="it-IT" sz="2600" strike="sngStrike"/>
              <a:t> in </a:t>
            </a:r>
            <a:r>
              <a:rPr lang="it-IT" sz="2600" strike="sngStrike" err="1"/>
              <a:t>all</a:t>
            </a:r>
            <a:r>
              <a:rPr lang="it-IT" sz="2600" strike="sngStrike"/>
              <a:t> </a:t>
            </a:r>
            <a:r>
              <a:rPr lang="it-IT" sz="2600" strike="sngStrike" err="1"/>
              <a:t>regions</a:t>
            </a:r>
            <a:r>
              <a:rPr lang="it-IT" sz="2600" strike="sngStrike"/>
              <a:t>?</a:t>
            </a:r>
          </a:p>
          <a:p>
            <a:r>
              <a:rPr lang="it-IT" sz="2600"/>
              <a:t>A: </a:t>
            </a:r>
            <a:r>
              <a:rPr lang="it-IT" sz="2600" err="1"/>
              <a:t>Person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engages</a:t>
            </a:r>
            <a:r>
              <a:rPr lang="it-IT" sz="2600"/>
              <a:t> </a:t>
            </a:r>
            <a:r>
              <a:rPr lang="it-IT" sz="2600" i="1" err="1"/>
              <a:t>extended</a:t>
            </a:r>
            <a:r>
              <a:rPr lang="it-IT" sz="2600"/>
              <a:t>, </a:t>
            </a:r>
            <a:r>
              <a:rPr lang="it-IT" sz="2600" err="1"/>
              <a:t>but</a:t>
            </a:r>
            <a:r>
              <a:rPr lang="it-IT" sz="2600"/>
              <a:t> </a:t>
            </a:r>
            <a:r>
              <a:rPr lang="it-IT" sz="2600" err="1"/>
              <a:t>not</a:t>
            </a:r>
            <a:r>
              <a:rPr lang="it-IT" sz="2600"/>
              <a:t> </a:t>
            </a:r>
            <a:r>
              <a:rPr lang="it-IT" sz="2600" i="1"/>
              <a:t>core</a:t>
            </a:r>
            <a:r>
              <a:rPr lang="it-IT" sz="2600"/>
              <a:t> </a:t>
            </a:r>
            <a:r>
              <a:rPr lang="it-IT" sz="2600" err="1"/>
              <a:t>regions</a:t>
            </a:r>
            <a:endParaRPr lang="it-IT" sz="2600"/>
          </a:p>
          <a:p>
            <a:endParaRPr lang="it-IT" sz="2600"/>
          </a:p>
          <a:p>
            <a:r>
              <a:rPr lang="it-IT" sz="2600" err="1"/>
              <a:t>Q:Represented</a:t>
            </a:r>
            <a:r>
              <a:rPr lang="it-IT" sz="2600"/>
              <a:t> in </a:t>
            </a:r>
            <a:r>
              <a:rPr lang="it-IT" sz="2600" err="1"/>
              <a:t>all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 </a:t>
            </a:r>
            <a:r>
              <a:rPr lang="it-IT" sz="2600" err="1"/>
              <a:t>equally</a:t>
            </a:r>
            <a:r>
              <a:rPr lang="it-IT" sz="2600"/>
              <a:t>?</a:t>
            </a:r>
          </a:p>
          <a:p>
            <a:endParaRPr lang="it-IT" sz="2600"/>
          </a:p>
          <a:p>
            <a:r>
              <a:rPr lang="it-IT" sz="2600" err="1"/>
              <a:t>Q:Do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 work </a:t>
            </a:r>
            <a:r>
              <a:rPr lang="it-IT" sz="2600" err="1"/>
              <a:t>together</a:t>
            </a:r>
            <a:r>
              <a:rPr lang="it-IT" sz="2600"/>
              <a:t> or </a:t>
            </a:r>
            <a:r>
              <a:rPr lang="it-IT" sz="2600" err="1"/>
              <a:t>independently</a:t>
            </a:r>
            <a:r>
              <a:rPr lang="it-IT" sz="2600"/>
              <a:t>?</a:t>
            </a:r>
          </a:p>
          <a:p>
            <a:endParaRPr lang="it-IT" sz="2600"/>
          </a:p>
          <a:p>
            <a:r>
              <a:rPr lang="it-IT" sz="2600" err="1"/>
              <a:t>Q:Similarities</a:t>
            </a:r>
            <a:r>
              <a:rPr lang="it-IT" sz="2600"/>
              <a:t> in the way </a:t>
            </a:r>
            <a:r>
              <a:rPr lang="it-IT" sz="2600" err="1"/>
              <a:t>aspects</a:t>
            </a:r>
            <a:r>
              <a:rPr lang="it-IT" sz="2600"/>
              <a:t> are </a:t>
            </a:r>
            <a:r>
              <a:rPr lang="it-IT" sz="2600" err="1"/>
              <a:t>represented</a:t>
            </a:r>
            <a:r>
              <a:rPr lang="it-IT" sz="2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3207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BFAE4-1C7C-5F43-B897-3A384519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19</a:t>
            </a:fld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20BD25-BB52-1F4B-A1C2-DCAE6D38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r>
              <a:rPr lang="it-IT"/>
              <a:t>: </a:t>
            </a:r>
            <a:r>
              <a:rPr lang="it-IT" err="1"/>
              <a:t>Questions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4F8B5-8A28-9241-97E2-DEE705828140}"/>
              </a:ext>
            </a:extLst>
          </p:cNvPr>
          <p:cNvSpPr txBox="1"/>
          <p:nvPr/>
        </p:nvSpPr>
        <p:spPr>
          <a:xfrm>
            <a:off x="838200" y="1395921"/>
            <a:ext cx="867814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strike="sngStrike" err="1"/>
              <a:t>Q</a:t>
            </a:r>
            <a:r>
              <a:rPr lang="it-IT" sz="2600" strike="sngStrike"/>
              <a:t>: </a:t>
            </a:r>
            <a:r>
              <a:rPr lang="it-IT" sz="2600" strike="sngStrike" err="1"/>
              <a:t>Is</a:t>
            </a:r>
            <a:r>
              <a:rPr lang="it-IT" sz="2600" strike="sngStrike"/>
              <a:t> </a:t>
            </a:r>
            <a:r>
              <a:rPr lang="it-IT" sz="2600" strike="sngStrike" err="1"/>
              <a:t>person</a:t>
            </a:r>
            <a:r>
              <a:rPr lang="it-IT" sz="2600" strike="sngStrike"/>
              <a:t> </a:t>
            </a:r>
            <a:r>
              <a:rPr lang="it-IT" sz="2600" strike="sngStrike" err="1"/>
              <a:t>knowledge</a:t>
            </a:r>
            <a:r>
              <a:rPr lang="it-IT" sz="2600" strike="sngStrike"/>
              <a:t> </a:t>
            </a:r>
            <a:r>
              <a:rPr lang="it-IT" sz="2600" strike="sngStrike" err="1"/>
              <a:t>represented</a:t>
            </a:r>
            <a:r>
              <a:rPr lang="it-IT" sz="2600" strike="sngStrike"/>
              <a:t> in </a:t>
            </a:r>
            <a:r>
              <a:rPr lang="it-IT" sz="2600" strike="sngStrike" err="1"/>
              <a:t>all</a:t>
            </a:r>
            <a:r>
              <a:rPr lang="it-IT" sz="2600" strike="sngStrike"/>
              <a:t> </a:t>
            </a:r>
            <a:r>
              <a:rPr lang="it-IT" sz="2600" strike="sngStrike" err="1"/>
              <a:t>regions</a:t>
            </a:r>
            <a:r>
              <a:rPr lang="it-IT" sz="2600" strike="sngStrike"/>
              <a:t>?</a:t>
            </a:r>
          </a:p>
          <a:p>
            <a:r>
              <a:rPr lang="it-IT" sz="2600"/>
              <a:t>A: </a:t>
            </a:r>
            <a:r>
              <a:rPr lang="it-IT" sz="2600" err="1"/>
              <a:t>Person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engages</a:t>
            </a:r>
            <a:r>
              <a:rPr lang="it-IT" sz="2600"/>
              <a:t> </a:t>
            </a:r>
            <a:r>
              <a:rPr lang="it-IT" sz="2600" i="1" err="1"/>
              <a:t>extended</a:t>
            </a:r>
            <a:r>
              <a:rPr lang="it-IT" sz="2600"/>
              <a:t>, </a:t>
            </a:r>
            <a:r>
              <a:rPr lang="it-IT" sz="2600" err="1"/>
              <a:t>but</a:t>
            </a:r>
            <a:r>
              <a:rPr lang="it-IT" sz="2600"/>
              <a:t> </a:t>
            </a:r>
            <a:r>
              <a:rPr lang="it-IT" sz="2600" err="1"/>
              <a:t>not</a:t>
            </a:r>
            <a:r>
              <a:rPr lang="it-IT" sz="2600"/>
              <a:t> </a:t>
            </a:r>
            <a:r>
              <a:rPr lang="it-IT" sz="2600" i="1"/>
              <a:t>core</a:t>
            </a:r>
            <a:r>
              <a:rPr lang="it-IT" sz="2600"/>
              <a:t> </a:t>
            </a:r>
            <a:r>
              <a:rPr lang="it-IT" sz="2600" err="1"/>
              <a:t>regions</a:t>
            </a:r>
            <a:endParaRPr lang="it-IT" sz="2600"/>
          </a:p>
          <a:p>
            <a:endParaRPr lang="it-IT" sz="2600"/>
          </a:p>
          <a:p>
            <a:r>
              <a:rPr lang="it-IT" sz="2600" b="1" err="1"/>
              <a:t>Q:Represented</a:t>
            </a:r>
            <a:r>
              <a:rPr lang="it-IT" sz="2600" b="1"/>
              <a:t> in </a:t>
            </a:r>
            <a:r>
              <a:rPr lang="it-IT" sz="2600" b="1" err="1"/>
              <a:t>all</a:t>
            </a:r>
            <a:r>
              <a:rPr lang="it-IT" sz="2600" b="1"/>
              <a:t> </a:t>
            </a:r>
            <a:r>
              <a:rPr lang="it-IT" sz="2600" b="1" err="1"/>
              <a:t>regions</a:t>
            </a:r>
            <a:r>
              <a:rPr lang="it-IT" sz="2600" b="1"/>
              <a:t> </a:t>
            </a:r>
            <a:r>
              <a:rPr lang="it-IT" sz="2600" b="1" err="1"/>
              <a:t>equally</a:t>
            </a:r>
            <a:r>
              <a:rPr lang="it-IT" sz="2600" b="1"/>
              <a:t>?</a:t>
            </a:r>
          </a:p>
          <a:p>
            <a:endParaRPr lang="it-IT" sz="2600"/>
          </a:p>
          <a:p>
            <a:r>
              <a:rPr lang="it-IT" sz="2600" err="1"/>
              <a:t>Q:Do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 work </a:t>
            </a:r>
            <a:r>
              <a:rPr lang="it-IT" sz="2600" err="1"/>
              <a:t>together</a:t>
            </a:r>
            <a:r>
              <a:rPr lang="it-IT" sz="2600"/>
              <a:t> or </a:t>
            </a:r>
            <a:r>
              <a:rPr lang="it-IT" sz="2600" err="1"/>
              <a:t>independently</a:t>
            </a:r>
            <a:r>
              <a:rPr lang="it-IT" sz="2600"/>
              <a:t>?</a:t>
            </a:r>
          </a:p>
          <a:p>
            <a:endParaRPr lang="it-IT" sz="2600"/>
          </a:p>
          <a:p>
            <a:r>
              <a:rPr lang="it-IT" sz="2600" err="1"/>
              <a:t>Q:Similarities</a:t>
            </a:r>
            <a:r>
              <a:rPr lang="it-IT" sz="2600"/>
              <a:t> in the way </a:t>
            </a:r>
            <a:r>
              <a:rPr lang="it-IT" sz="2600" err="1"/>
              <a:t>aspects</a:t>
            </a:r>
            <a:r>
              <a:rPr lang="it-IT" sz="2600"/>
              <a:t> are </a:t>
            </a:r>
            <a:r>
              <a:rPr lang="it-IT" sz="2600" err="1"/>
              <a:t>represented</a:t>
            </a:r>
            <a:r>
              <a:rPr lang="it-IT" sz="2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36153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33457A76-73BC-7041-8967-014BCCB93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9" y="169693"/>
            <a:ext cx="10515600" cy="1325563"/>
          </a:xfrm>
        </p:spPr>
        <p:txBody>
          <a:bodyPr/>
          <a:lstStyle/>
          <a:p>
            <a:r>
              <a:rPr lang="it-IT" err="1"/>
              <a:t>Represented</a:t>
            </a:r>
            <a:r>
              <a:rPr lang="it-IT"/>
              <a:t> in </a:t>
            </a:r>
            <a:r>
              <a:rPr lang="it-IT" err="1"/>
              <a:t>all</a:t>
            </a:r>
            <a:r>
              <a:rPr lang="it-IT"/>
              <a:t> </a:t>
            </a:r>
            <a:r>
              <a:rPr lang="it-IT" err="1"/>
              <a:t>regions</a:t>
            </a:r>
            <a:r>
              <a:rPr lang="it-IT"/>
              <a:t> </a:t>
            </a:r>
            <a:r>
              <a:rPr lang="it-IT" err="1"/>
              <a:t>equally</a:t>
            </a:r>
            <a:r>
              <a:rPr lang="it-IT"/>
              <a:t>?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A97AEB2-F1EB-4E47-9E2D-8394EA2B7E61}"/>
              </a:ext>
            </a:extLst>
          </p:cNvPr>
          <p:cNvGrpSpPr/>
          <p:nvPr/>
        </p:nvGrpSpPr>
        <p:grpSpPr>
          <a:xfrm>
            <a:off x="272341" y="1198360"/>
            <a:ext cx="4623720" cy="5149738"/>
            <a:chOff x="272341" y="1198360"/>
            <a:chExt cx="4623720" cy="5149738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D9F96E8-BBA1-1346-9336-7EB2FD69BC9C}"/>
                </a:ext>
              </a:extLst>
            </p:cNvPr>
            <p:cNvGrpSpPr/>
            <p:nvPr/>
          </p:nvGrpSpPr>
          <p:grpSpPr>
            <a:xfrm>
              <a:off x="961061" y="6040321"/>
              <a:ext cx="3029251" cy="307777"/>
              <a:chOff x="151533" y="5126441"/>
              <a:chExt cx="3845510" cy="307777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9971975-15B3-A141-9444-E843D20B869C}"/>
                  </a:ext>
                </a:extLst>
              </p:cNvPr>
              <p:cNvSpPr txBox="1"/>
              <p:nvPr/>
            </p:nvSpPr>
            <p:spPr>
              <a:xfrm>
                <a:off x="151533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Core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B323F90-4E6D-DE4E-856B-8C822DAD4646}"/>
                  </a:ext>
                </a:extLst>
              </p:cNvPr>
              <p:cNvSpPr txBox="1"/>
              <p:nvPr/>
            </p:nvSpPr>
            <p:spPr>
              <a:xfrm>
                <a:off x="2379762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Extended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26CCDDE-B853-534B-8E80-31962D9C4FC6}"/>
                </a:ext>
              </a:extLst>
            </p:cNvPr>
            <p:cNvSpPr/>
            <p:nvPr/>
          </p:nvSpPr>
          <p:spPr>
            <a:xfrm>
              <a:off x="750047" y="5901090"/>
              <a:ext cx="911805" cy="407221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AD6324A-E121-4E43-95FE-813C02A9D9AA}"/>
                </a:ext>
              </a:extLst>
            </p:cNvPr>
            <p:cNvSpPr/>
            <p:nvPr/>
          </p:nvSpPr>
          <p:spPr>
            <a:xfrm>
              <a:off x="1750361" y="5905532"/>
              <a:ext cx="2869120" cy="402779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146505A-1B76-4945-9578-698322286A41}"/>
                </a:ext>
              </a:extLst>
            </p:cNvPr>
            <p:cNvSpPr/>
            <p:nvPr/>
          </p:nvSpPr>
          <p:spPr>
            <a:xfrm>
              <a:off x="349339" y="5766846"/>
              <a:ext cx="4546722" cy="3558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E8ED38F-0D8E-654B-A635-2B16D73CB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2831"/>
            <a:stretch/>
          </p:blipFill>
          <p:spPr>
            <a:xfrm>
              <a:off x="403637" y="1198360"/>
              <a:ext cx="1226641" cy="483016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438178E-82E4-F04C-B6DC-8FC0A9B4C76D}"/>
                </a:ext>
              </a:extLst>
            </p:cNvPr>
            <p:cNvSpPr/>
            <p:nvPr/>
          </p:nvSpPr>
          <p:spPr>
            <a:xfrm rot="16200000">
              <a:off x="-639928" y="2768553"/>
              <a:ext cx="21323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response</a:t>
              </a:r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magnitude</a:t>
              </a:r>
              <a:r>
                <a:rPr lang="it-IT" sz="1400">
                  <a:latin typeface="Helvetica" pitchFamily="2" charset="0"/>
                </a:rPr>
                <a:t> (β)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CAAEAB-131E-B645-838D-0DA73DBBD529}"/>
                </a:ext>
              </a:extLst>
            </p:cNvPr>
            <p:cNvSpPr txBox="1"/>
            <p:nvPr/>
          </p:nvSpPr>
          <p:spPr>
            <a:xfrm>
              <a:off x="1882679" y="124016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485ADC-EE4F-5348-B382-477BCAC1B22D}"/>
                </a:ext>
              </a:extLst>
            </p:cNvPr>
            <p:cNvSpPr txBox="1"/>
            <p:nvPr/>
          </p:nvSpPr>
          <p:spPr>
            <a:xfrm>
              <a:off x="1852052" y="1413569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256C61B-6EEE-6044-AA22-9D57C4FD4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629" r="22401"/>
            <a:stretch/>
          </p:blipFill>
          <p:spPr>
            <a:xfrm>
              <a:off x="3480463" y="1198360"/>
              <a:ext cx="1172528" cy="483016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0029B8D-6993-904C-8FE0-7C82B5BD0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174" r="60766"/>
            <a:stretch/>
          </p:blipFill>
          <p:spPr>
            <a:xfrm>
              <a:off x="1840364" y="1198360"/>
              <a:ext cx="544498" cy="4830160"/>
            </a:xfrm>
            <a:prstGeom prst="rect">
              <a:avLst/>
            </a:prstGeom>
          </p:spPr>
        </p:pic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0850A7-D2BB-6A4E-8B41-04E32F29E517}"/>
                </a:ext>
              </a:extLst>
            </p:cNvPr>
            <p:cNvCxnSpPr>
              <a:cxnSpLocks/>
            </p:cNvCxnSpPr>
            <p:nvPr/>
          </p:nvCxnSpPr>
          <p:spPr>
            <a:xfrm>
              <a:off x="710053" y="4132948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1C9835-6A73-0C43-8EA6-FC5A402FD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167" y="1425394"/>
              <a:ext cx="12043" cy="406358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F2EBCEB-FCAE-D849-B81C-3D1C85313CEC}"/>
                </a:ext>
              </a:extLst>
            </p:cNvPr>
            <p:cNvGrpSpPr/>
            <p:nvPr/>
          </p:nvGrpSpPr>
          <p:grpSpPr>
            <a:xfrm>
              <a:off x="839529" y="1260526"/>
              <a:ext cx="1719395" cy="651444"/>
              <a:chOff x="1259400" y="1086429"/>
              <a:chExt cx="1719395" cy="65144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1EA30F2-69BE-1D4F-B23F-F5E3F6532C6E}"/>
                  </a:ext>
                </a:extLst>
              </p:cNvPr>
              <p:cNvGrpSpPr/>
              <p:nvPr/>
            </p:nvGrpSpPr>
            <p:grpSpPr>
              <a:xfrm>
                <a:off x="1259400" y="1086429"/>
                <a:ext cx="1280928" cy="579223"/>
                <a:chOff x="1259400" y="1086429"/>
                <a:chExt cx="1280928" cy="579223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A6D854EE-EB4C-0648-800A-BD385A13B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4480" b="92508"/>
                <a:stretch/>
              </p:blipFill>
              <p:spPr>
                <a:xfrm>
                  <a:off x="1262636" y="1161652"/>
                  <a:ext cx="1277692" cy="191963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8043906A-277A-4347-ABD4-411317B687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9579" b="88377"/>
                <a:stretch/>
              </p:blipFill>
              <p:spPr>
                <a:xfrm>
                  <a:off x="1259400" y="1367328"/>
                  <a:ext cx="1277692" cy="130259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5892BA6C-2D12-8A43-9503-8EDCC1E9BC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13844" r="6136" b="83789"/>
                <a:stretch/>
              </p:blipFill>
              <p:spPr>
                <a:xfrm>
                  <a:off x="1259400" y="1514825"/>
                  <a:ext cx="912140" cy="150827"/>
                </a:xfrm>
                <a:prstGeom prst="rect">
                  <a:avLst/>
                </a:prstGeom>
              </p:spPr>
            </p:pic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5990699-B8D6-DA4C-B79D-0CC4F78654FC}"/>
                    </a:ext>
                  </a:extLst>
                </p:cNvPr>
                <p:cNvSpPr/>
                <p:nvPr/>
              </p:nvSpPr>
              <p:spPr>
                <a:xfrm>
                  <a:off x="1734560" y="1086429"/>
                  <a:ext cx="741680" cy="579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D6F8DC1-9C26-7746-AA72-DC3AFCFE562D}"/>
                  </a:ext>
                </a:extLst>
              </p:cNvPr>
              <p:cNvSpPr txBox="1"/>
              <p:nvPr/>
            </p:nvSpPr>
            <p:spPr>
              <a:xfrm>
                <a:off x="1684069" y="1465335"/>
                <a:ext cx="5437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Medial</a:t>
                </a:r>
                <a:endParaRPr lang="it-IT" sz="10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AEA4BD-ECEB-4E4C-A7A9-AFB692254508}"/>
                  </a:ext>
                </a:extLst>
              </p:cNvPr>
              <p:cNvSpPr txBox="1"/>
              <p:nvPr/>
            </p:nvSpPr>
            <p:spPr>
              <a:xfrm>
                <a:off x="1687948" y="1303437"/>
                <a:ext cx="4539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Right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8AD967F-58BB-DA45-A870-297A134F37B2}"/>
                  </a:ext>
                </a:extLst>
              </p:cNvPr>
              <p:cNvSpPr txBox="1"/>
              <p:nvPr/>
            </p:nvSpPr>
            <p:spPr>
              <a:xfrm>
                <a:off x="1687948" y="1148129"/>
                <a:ext cx="3850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Left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C5D722-5184-D440-A5A2-BCCE19539EB8}"/>
                  </a:ext>
                </a:extLst>
              </p:cNvPr>
              <p:cNvSpPr txBox="1"/>
              <p:nvPr/>
            </p:nvSpPr>
            <p:spPr>
              <a:xfrm>
                <a:off x="2387114" y="1148587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.05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D32855-18B9-C446-B79E-B2481F4247DE}"/>
                  </a:ext>
                </a:extLst>
              </p:cNvPr>
              <p:cNvSpPr txBox="1"/>
              <p:nvPr/>
            </p:nvSpPr>
            <p:spPr>
              <a:xfrm>
                <a:off x="2375745" y="1491652"/>
                <a:ext cx="6030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.001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588496-D981-4B41-B19F-654F8AFB13B8}"/>
                </a:ext>
              </a:extLst>
            </p:cNvPr>
            <p:cNvSpPr txBox="1"/>
            <p:nvPr/>
          </p:nvSpPr>
          <p:spPr>
            <a:xfrm>
              <a:off x="1957630" y="1486389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err="1"/>
                <a:t>p</a:t>
              </a:r>
              <a:r>
                <a:rPr lang="it-IT" sz="1000"/>
                <a:t> &lt; .01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21265E-F53F-2746-B1DA-57E30395BF6F}"/>
                </a:ext>
              </a:extLst>
            </p:cNvPr>
            <p:cNvSpPr txBox="1"/>
            <p:nvPr/>
          </p:nvSpPr>
          <p:spPr>
            <a:xfrm>
              <a:off x="1771249" y="136850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AB5859-989B-524C-9652-B88F11B4F4DA}"/>
                </a:ext>
              </a:extLst>
            </p:cNvPr>
            <p:cNvSpPr txBox="1"/>
            <p:nvPr/>
          </p:nvSpPr>
          <p:spPr>
            <a:xfrm>
              <a:off x="1734631" y="1545053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BE28A0-15D6-144E-B863-AE39403AA211}"/>
                </a:ext>
              </a:extLst>
            </p:cNvPr>
            <p:cNvSpPr txBox="1"/>
            <p:nvPr/>
          </p:nvSpPr>
          <p:spPr>
            <a:xfrm>
              <a:off x="1713219" y="1705010"/>
              <a:ext cx="3770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7A1122-A70D-BF4D-80F5-33EFBA3AC8DC}"/>
                </a:ext>
              </a:extLst>
            </p:cNvPr>
            <p:cNvSpPr txBox="1"/>
            <p:nvPr/>
          </p:nvSpPr>
          <p:spPr>
            <a:xfrm>
              <a:off x="1427872" y="3979581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731433-6620-FE4E-B033-A592A2E7C023}"/>
                </a:ext>
              </a:extLst>
            </p:cNvPr>
            <p:cNvSpPr txBox="1"/>
            <p:nvPr/>
          </p:nvSpPr>
          <p:spPr>
            <a:xfrm>
              <a:off x="1772028" y="2546516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24BE4B-E8D7-484B-BEA2-3EA7AFFC1F94}"/>
                </a:ext>
              </a:extLst>
            </p:cNvPr>
            <p:cNvSpPr txBox="1"/>
            <p:nvPr/>
          </p:nvSpPr>
          <p:spPr>
            <a:xfrm>
              <a:off x="2031372" y="25412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EBAA6E-F252-EA4E-9553-3DFE8B04FF48}"/>
                </a:ext>
              </a:extLst>
            </p:cNvPr>
            <p:cNvSpPr txBox="1"/>
            <p:nvPr/>
          </p:nvSpPr>
          <p:spPr>
            <a:xfrm>
              <a:off x="2168288" y="29884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050E18-F8A9-694A-9CCB-D60413DD6DE7}"/>
                </a:ext>
              </a:extLst>
            </p:cNvPr>
            <p:cNvSpPr txBox="1"/>
            <p:nvPr/>
          </p:nvSpPr>
          <p:spPr>
            <a:xfrm>
              <a:off x="2717173" y="3526214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E8E459A-8308-D841-9AC8-2254B9DA4A7F}"/>
                </a:ext>
              </a:extLst>
            </p:cNvPr>
            <p:cNvSpPr txBox="1"/>
            <p:nvPr/>
          </p:nvSpPr>
          <p:spPr>
            <a:xfrm>
              <a:off x="2855259" y="3497262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659776-79F6-0747-A175-1DE08F2B1FE3}"/>
                </a:ext>
              </a:extLst>
            </p:cNvPr>
            <p:cNvSpPr txBox="1"/>
            <p:nvPr/>
          </p:nvSpPr>
          <p:spPr>
            <a:xfrm>
              <a:off x="3389526" y="300041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331BF06-7E4D-6F49-B8B1-AB9847635790}"/>
                </a:ext>
              </a:extLst>
            </p:cNvPr>
            <p:cNvSpPr txBox="1"/>
            <p:nvPr/>
          </p:nvSpPr>
          <p:spPr>
            <a:xfrm>
              <a:off x="3550228" y="3387420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77F035E-C3D5-E548-9C3C-02C2F2D86389}"/>
                </a:ext>
              </a:extLst>
            </p:cNvPr>
            <p:cNvSpPr txBox="1"/>
            <p:nvPr/>
          </p:nvSpPr>
          <p:spPr>
            <a:xfrm>
              <a:off x="3655601" y="1410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05D3B44-666B-8145-9B19-517F88977A35}"/>
                </a:ext>
              </a:extLst>
            </p:cNvPr>
            <p:cNvSpPr txBox="1"/>
            <p:nvPr/>
          </p:nvSpPr>
          <p:spPr>
            <a:xfrm>
              <a:off x="4124339" y="1284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A8D9E61-40C8-684E-9F07-D572287A46BA}"/>
                </a:ext>
              </a:extLst>
            </p:cNvPr>
            <p:cNvSpPr txBox="1"/>
            <p:nvPr/>
          </p:nvSpPr>
          <p:spPr>
            <a:xfrm>
              <a:off x="4298785" y="199595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CFC62-DABB-A54A-8F43-A7D365FE52A5}"/>
                </a:ext>
              </a:extLst>
            </p:cNvPr>
            <p:cNvSpPr txBox="1"/>
            <p:nvPr/>
          </p:nvSpPr>
          <p:spPr>
            <a:xfrm>
              <a:off x="3965910" y="193702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1C5D843-A31F-7F42-AB84-AA194620F9CC}"/>
                </a:ext>
              </a:extLst>
            </p:cNvPr>
            <p:cNvSpPr txBox="1"/>
            <p:nvPr/>
          </p:nvSpPr>
          <p:spPr>
            <a:xfrm>
              <a:off x="3808344" y="205236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3F30F65-9672-614B-8844-62B539C15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450" r="48248"/>
            <a:stretch/>
          </p:blipFill>
          <p:spPr>
            <a:xfrm>
              <a:off x="2622700" y="1199577"/>
              <a:ext cx="555394" cy="483016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B0F4BB-CEDD-B847-84CB-321EA4BF8E7A}"/>
                </a:ext>
              </a:extLst>
            </p:cNvPr>
            <p:cNvCxnSpPr>
              <a:cxnSpLocks/>
            </p:cNvCxnSpPr>
            <p:nvPr/>
          </p:nvCxnSpPr>
          <p:spPr>
            <a:xfrm>
              <a:off x="689897" y="5488979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" name="Slide Number Placeholder 110">
            <a:extLst>
              <a:ext uri="{FF2B5EF4-FFF2-40B4-BE49-F238E27FC236}">
                <a16:creationId xmlns:a16="http://schemas.microsoft.com/office/drawing/2014/main" id="{0555F3F4-48A7-7349-ADD4-3271B6F0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282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69B3-A297-1648-9381-ACA9607E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8078-05BA-6249-BB24-57592F2EA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the brain </a:t>
            </a:r>
            <a:r>
              <a:rPr lang="it-IT" dirty="0" err="1"/>
              <a:t>represent</a:t>
            </a:r>
            <a:r>
              <a:rPr lang="it-IT" dirty="0"/>
              <a:t> </a:t>
            </a:r>
            <a:r>
              <a:rPr lang="it-IT" dirty="0" err="1"/>
              <a:t>knowledge</a:t>
            </a:r>
            <a:r>
              <a:rPr lang="it-IT" dirty="0"/>
              <a:t>?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18D148-3EA7-3144-966A-856502C88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0394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33457A76-73BC-7041-8967-014BCCB93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9" y="169693"/>
            <a:ext cx="10515600" cy="1325563"/>
          </a:xfrm>
        </p:spPr>
        <p:txBody>
          <a:bodyPr/>
          <a:lstStyle/>
          <a:p>
            <a:r>
              <a:rPr lang="it-IT" err="1"/>
              <a:t>Represented</a:t>
            </a:r>
            <a:r>
              <a:rPr lang="it-IT"/>
              <a:t> in </a:t>
            </a:r>
            <a:r>
              <a:rPr lang="it-IT" err="1"/>
              <a:t>all</a:t>
            </a:r>
            <a:r>
              <a:rPr lang="it-IT"/>
              <a:t> </a:t>
            </a:r>
            <a:r>
              <a:rPr lang="it-IT" err="1"/>
              <a:t>regions</a:t>
            </a:r>
            <a:r>
              <a:rPr lang="it-IT"/>
              <a:t> </a:t>
            </a:r>
            <a:r>
              <a:rPr lang="it-IT" err="1"/>
              <a:t>equally</a:t>
            </a:r>
            <a:r>
              <a:rPr lang="it-IT"/>
              <a:t>?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A97AEB2-F1EB-4E47-9E2D-8394EA2B7E61}"/>
              </a:ext>
            </a:extLst>
          </p:cNvPr>
          <p:cNvGrpSpPr/>
          <p:nvPr/>
        </p:nvGrpSpPr>
        <p:grpSpPr>
          <a:xfrm>
            <a:off x="272341" y="1198360"/>
            <a:ext cx="4623720" cy="5149738"/>
            <a:chOff x="272341" y="1198360"/>
            <a:chExt cx="4623720" cy="5149738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D9F96E8-BBA1-1346-9336-7EB2FD69BC9C}"/>
                </a:ext>
              </a:extLst>
            </p:cNvPr>
            <p:cNvGrpSpPr/>
            <p:nvPr/>
          </p:nvGrpSpPr>
          <p:grpSpPr>
            <a:xfrm>
              <a:off x="961061" y="6040321"/>
              <a:ext cx="3029251" cy="307777"/>
              <a:chOff x="151533" y="5126441"/>
              <a:chExt cx="3845510" cy="307777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9971975-15B3-A141-9444-E843D20B869C}"/>
                  </a:ext>
                </a:extLst>
              </p:cNvPr>
              <p:cNvSpPr txBox="1"/>
              <p:nvPr/>
            </p:nvSpPr>
            <p:spPr>
              <a:xfrm>
                <a:off x="151533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Core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B323F90-4E6D-DE4E-856B-8C822DAD4646}"/>
                  </a:ext>
                </a:extLst>
              </p:cNvPr>
              <p:cNvSpPr txBox="1"/>
              <p:nvPr/>
            </p:nvSpPr>
            <p:spPr>
              <a:xfrm>
                <a:off x="2379762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Extended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26CCDDE-B853-534B-8E80-31962D9C4FC6}"/>
                </a:ext>
              </a:extLst>
            </p:cNvPr>
            <p:cNvSpPr/>
            <p:nvPr/>
          </p:nvSpPr>
          <p:spPr>
            <a:xfrm>
              <a:off x="750047" y="5901090"/>
              <a:ext cx="911805" cy="407221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AD6324A-E121-4E43-95FE-813C02A9D9AA}"/>
                </a:ext>
              </a:extLst>
            </p:cNvPr>
            <p:cNvSpPr/>
            <p:nvPr/>
          </p:nvSpPr>
          <p:spPr>
            <a:xfrm>
              <a:off x="1750361" y="5905532"/>
              <a:ext cx="2869120" cy="402779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146505A-1B76-4945-9578-698322286A41}"/>
                </a:ext>
              </a:extLst>
            </p:cNvPr>
            <p:cNvSpPr/>
            <p:nvPr/>
          </p:nvSpPr>
          <p:spPr>
            <a:xfrm>
              <a:off x="349339" y="5766846"/>
              <a:ext cx="4546722" cy="3558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E8ED38F-0D8E-654B-A635-2B16D73CB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2831"/>
            <a:stretch/>
          </p:blipFill>
          <p:spPr>
            <a:xfrm>
              <a:off x="403637" y="1198360"/>
              <a:ext cx="1226641" cy="483016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438178E-82E4-F04C-B6DC-8FC0A9B4C76D}"/>
                </a:ext>
              </a:extLst>
            </p:cNvPr>
            <p:cNvSpPr/>
            <p:nvPr/>
          </p:nvSpPr>
          <p:spPr>
            <a:xfrm rot="16200000">
              <a:off x="-639928" y="2768553"/>
              <a:ext cx="21323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response</a:t>
              </a:r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magnitude</a:t>
              </a:r>
              <a:r>
                <a:rPr lang="it-IT" sz="1400">
                  <a:latin typeface="Helvetica" pitchFamily="2" charset="0"/>
                </a:rPr>
                <a:t> (β)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CAAEAB-131E-B645-838D-0DA73DBBD529}"/>
                </a:ext>
              </a:extLst>
            </p:cNvPr>
            <p:cNvSpPr txBox="1"/>
            <p:nvPr/>
          </p:nvSpPr>
          <p:spPr>
            <a:xfrm>
              <a:off x="1882679" y="124016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485ADC-EE4F-5348-B382-477BCAC1B22D}"/>
                </a:ext>
              </a:extLst>
            </p:cNvPr>
            <p:cNvSpPr txBox="1"/>
            <p:nvPr/>
          </p:nvSpPr>
          <p:spPr>
            <a:xfrm>
              <a:off x="1852052" y="1413569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256C61B-6EEE-6044-AA22-9D57C4FD4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629" r="22401"/>
            <a:stretch/>
          </p:blipFill>
          <p:spPr>
            <a:xfrm>
              <a:off x="3480463" y="1198360"/>
              <a:ext cx="1172528" cy="483016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0029B8D-6993-904C-8FE0-7C82B5BD0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174" r="60766"/>
            <a:stretch/>
          </p:blipFill>
          <p:spPr>
            <a:xfrm>
              <a:off x="1840364" y="1198360"/>
              <a:ext cx="544498" cy="4830160"/>
            </a:xfrm>
            <a:prstGeom prst="rect">
              <a:avLst/>
            </a:prstGeom>
          </p:spPr>
        </p:pic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0850A7-D2BB-6A4E-8B41-04E32F29E517}"/>
                </a:ext>
              </a:extLst>
            </p:cNvPr>
            <p:cNvCxnSpPr>
              <a:cxnSpLocks/>
            </p:cNvCxnSpPr>
            <p:nvPr/>
          </p:nvCxnSpPr>
          <p:spPr>
            <a:xfrm>
              <a:off x="710053" y="4132948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1C9835-6A73-0C43-8EA6-FC5A402FD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167" y="1425394"/>
              <a:ext cx="12043" cy="406358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F2EBCEB-FCAE-D849-B81C-3D1C85313CEC}"/>
                </a:ext>
              </a:extLst>
            </p:cNvPr>
            <p:cNvGrpSpPr/>
            <p:nvPr/>
          </p:nvGrpSpPr>
          <p:grpSpPr>
            <a:xfrm>
              <a:off x="839529" y="1260526"/>
              <a:ext cx="1719395" cy="651444"/>
              <a:chOff x="1259400" y="1086429"/>
              <a:chExt cx="1719395" cy="65144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1EA30F2-69BE-1D4F-B23F-F5E3F6532C6E}"/>
                  </a:ext>
                </a:extLst>
              </p:cNvPr>
              <p:cNvGrpSpPr/>
              <p:nvPr/>
            </p:nvGrpSpPr>
            <p:grpSpPr>
              <a:xfrm>
                <a:off x="1259400" y="1086429"/>
                <a:ext cx="1280928" cy="579223"/>
                <a:chOff x="1259400" y="1086429"/>
                <a:chExt cx="1280928" cy="579223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A6D854EE-EB4C-0648-800A-BD385A13B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4480" b="92508"/>
                <a:stretch/>
              </p:blipFill>
              <p:spPr>
                <a:xfrm>
                  <a:off x="1262636" y="1161652"/>
                  <a:ext cx="1277692" cy="191963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8043906A-277A-4347-ABD4-411317B687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9579" b="88377"/>
                <a:stretch/>
              </p:blipFill>
              <p:spPr>
                <a:xfrm>
                  <a:off x="1259400" y="1367328"/>
                  <a:ext cx="1277692" cy="130259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5892BA6C-2D12-8A43-9503-8EDCC1E9BC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13844" r="6136" b="83789"/>
                <a:stretch/>
              </p:blipFill>
              <p:spPr>
                <a:xfrm>
                  <a:off x="1259400" y="1514825"/>
                  <a:ext cx="912140" cy="150827"/>
                </a:xfrm>
                <a:prstGeom prst="rect">
                  <a:avLst/>
                </a:prstGeom>
              </p:spPr>
            </p:pic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5990699-B8D6-DA4C-B79D-0CC4F78654FC}"/>
                    </a:ext>
                  </a:extLst>
                </p:cNvPr>
                <p:cNvSpPr/>
                <p:nvPr/>
              </p:nvSpPr>
              <p:spPr>
                <a:xfrm>
                  <a:off x="1734560" y="1086429"/>
                  <a:ext cx="741680" cy="579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D6F8DC1-9C26-7746-AA72-DC3AFCFE562D}"/>
                  </a:ext>
                </a:extLst>
              </p:cNvPr>
              <p:cNvSpPr txBox="1"/>
              <p:nvPr/>
            </p:nvSpPr>
            <p:spPr>
              <a:xfrm>
                <a:off x="1684069" y="1465335"/>
                <a:ext cx="5437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Medial</a:t>
                </a:r>
                <a:endParaRPr lang="it-IT" sz="10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AEA4BD-ECEB-4E4C-A7A9-AFB692254508}"/>
                  </a:ext>
                </a:extLst>
              </p:cNvPr>
              <p:cNvSpPr txBox="1"/>
              <p:nvPr/>
            </p:nvSpPr>
            <p:spPr>
              <a:xfrm>
                <a:off x="1687948" y="1303437"/>
                <a:ext cx="4539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Right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8AD967F-58BB-DA45-A870-297A134F37B2}"/>
                  </a:ext>
                </a:extLst>
              </p:cNvPr>
              <p:cNvSpPr txBox="1"/>
              <p:nvPr/>
            </p:nvSpPr>
            <p:spPr>
              <a:xfrm>
                <a:off x="1687948" y="1148129"/>
                <a:ext cx="3850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Left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C5D722-5184-D440-A5A2-BCCE19539EB8}"/>
                  </a:ext>
                </a:extLst>
              </p:cNvPr>
              <p:cNvSpPr txBox="1"/>
              <p:nvPr/>
            </p:nvSpPr>
            <p:spPr>
              <a:xfrm>
                <a:off x="2387114" y="1148587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.05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D32855-18B9-C446-B79E-B2481F4247DE}"/>
                  </a:ext>
                </a:extLst>
              </p:cNvPr>
              <p:cNvSpPr txBox="1"/>
              <p:nvPr/>
            </p:nvSpPr>
            <p:spPr>
              <a:xfrm>
                <a:off x="2375745" y="1491652"/>
                <a:ext cx="6030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.001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588496-D981-4B41-B19F-654F8AFB13B8}"/>
                </a:ext>
              </a:extLst>
            </p:cNvPr>
            <p:cNvSpPr txBox="1"/>
            <p:nvPr/>
          </p:nvSpPr>
          <p:spPr>
            <a:xfrm>
              <a:off x="1957630" y="1486389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err="1"/>
                <a:t>p</a:t>
              </a:r>
              <a:r>
                <a:rPr lang="it-IT" sz="1000"/>
                <a:t> &lt; .01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21265E-F53F-2746-B1DA-57E30395BF6F}"/>
                </a:ext>
              </a:extLst>
            </p:cNvPr>
            <p:cNvSpPr txBox="1"/>
            <p:nvPr/>
          </p:nvSpPr>
          <p:spPr>
            <a:xfrm>
              <a:off x="1771249" y="136850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AB5859-989B-524C-9652-B88F11B4F4DA}"/>
                </a:ext>
              </a:extLst>
            </p:cNvPr>
            <p:cNvSpPr txBox="1"/>
            <p:nvPr/>
          </p:nvSpPr>
          <p:spPr>
            <a:xfrm>
              <a:off x="1734631" y="1545053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BE28A0-15D6-144E-B863-AE39403AA211}"/>
                </a:ext>
              </a:extLst>
            </p:cNvPr>
            <p:cNvSpPr txBox="1"/>
            <p:nvPr/>
          </p:nvSpPr>
          <p:spPr>
            <a:xfrm>
              <a:off x="1713219" y="1705010"/>
              <a:ext cx="3770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7A1122-A70D-BF4D-80F5-33EFBA3AC8DC}"/>
                </a:ext>
              </a:extLst>
            </p:cNvPr>
            <p:cNvSpPr txBox="1"/>
            <p:nvPr/>
          </p:nvSpPr>
          <p:spPr>
            <a:xfrm>
              <a:off x="1427872" y="3979581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731433-6620-FE4E-B033-A592A2E7C023}"/>
                </a:ext>
              </a:extLst>
            </p:cNvPr>
            <p:cNvSpPr txBox="1"/>
            <p:nvPr/>
          </p:nvSpPr>
          <p:spPr>
            <a:xfrm>
              <a:off x="1772028" y="2546516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24BE4B-E8D7-484B-BEA2-3EA7AFFC1F94}"/>
                </a:ext>
              </a:extLst>
            </p:cNvPr>
            <p:cNvSpPr txBox="1"/>
            <p:nvPr/>
          </p:nvSpPr>
          <p:spPr>
            <a:xfrm>
              <a:off x="2031372" y="25412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EBAA6E-F252-EA4E-9553-3DFE8B04FF48}"/>
                </a:ext>
              </a:extLst>
            </p:cNvPr>
            <p:cNvSpPr txBox="1"/>
            <p:nvPr/>
          </p:nvSpPr>
          <p:spPr>
            <a:xfrm>
              <a:off x="2168288" y="29884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050E18-F8A9-694A-9CCB-D60413DD6DE7}"/>
                </a:ext>
              </a:extLst>
            </p:cNvPr>
            <p:cNvSpPr txBox="1"/>
            <p:nvPr/>
          </p:nvSpPr>
          <p:spPr>
            <a:xfrm>
              <a:off x="2717173" y="3526214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E8E459A-8308-D841-9AC8-2254B9DA4A7F}"/>
                </a:ext>
              </a:extLst>
            </p:cNvPr>
            <p:cNvSpPr txBox="1"/>
            <p:nvPr/>
          </p:nvSpPr>
          <p:spPr>
            <a:xfrm>
              <a:off x="2855259" y="3497262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659776-79F6-0747-A175-1DE08F2B1FE3}"/>
                </a:ext>
              </a:extLst>
            </p:cNvPr>
            <p:cNvSpPr txBox="1"/>
            <p:nvPr/>
          </p:nvSpPr>
          <p:spPr>
            <a:xfrm>
              <a:off x="3389526" y="300041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331BF06-7E4D-6F49-B8B1-AB9847635790}"/>
                </a:ext>
              </a:extLst>
            </p:cNvPr>
            <p:cNvSpPr txBox="1"/>
            <p:nvPr/>
          </p:nvSpPr>
          <p:spPr>
            <a:xfrm>
              <a:off x="3550228" y="3387420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77F035E-C3D5-E548-9C3C-02C2F2D86389}"/>
                </a:ext>
              </a:extLst>
            </p:cNvPr>
            <p:cNvSpPr txBox="1"/>
            <p:nvPr/>
          </p:nvSpPr>
          <p:spPr>
            <a:xfrm>
              <a:off x="3655601" y="1410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05D3B44-666B-8145-9B19-517F88977A35}"/>
                </a:ext>
              </a:extLst>
            </p:cNvPr>
            <p:cNvSpPr txBox="1"/>
            <p:nvPr/>
          </p:nvSpPr>
          <p:spPr>
            <a:xfrm>
              <a:off x="4124339" y="1284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A8D9E61-40C8-684E-9F07-D572287A46BA}"/>
                </a:ext>
              </a:extLst>
            </p:cNvPr>
            <p:cNvSpPr txBox="1"/>
            <p:nvPr/>
          </p:nvSpPr>
          <p:spPr>
            <a:xfrm>
              <a:off x="4298785" y="199595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CFC62-DABB-A54A-8F43-A7D365FE52A5}"/>
                </a:ext>
              </a:extLst>
            </p:cNvPr>
            <p:cNvSpPr txBox="1"/>
            <p:nvPr/>
          </p:nvSpPr>
          <p:spPr>
            <a:xfrm>
              <a:off x="3965910" y="193702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1C5D843-A31F-7F42-AB84-AA194620F9CC}"/>
                </a:ext>
              </a:extLst>
            </p:cNvPr>
            <p:cNvSpPr txBox="1"/>
            <p:nvPr/>
          </p:nvSpPr>
          <p:spPr>
            <a:xfrm>
              <a:off x="3808344" y="205236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3F30F65-9672-614B-8844-62B539C15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450" r="48248"/>
            <a:stretch/>
          </p:blipFill>
          <p:spPr>
            <a:xfrm>
              <a:off x="2622700" y="1199577"/>
              <a:ext cx="555394" cy="483016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B0F4BB-CEDD-B847-84CB-321EA4BF8E7A}"/>
                </a:ext>
              </a:extLst>
            </p:cNvPr>
            <p:cNvCxnSpPr>
              <a:cxnSpLocks/>
            </p:cNvCxnSpPr>
            <p:nvPr/>
          </p:nvCxnSpPr>
          <p:spPr>
            <a:xfrm>
              <a:off x="689897" y="5488979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" name="Slide Number Placeholder 110">
            <a:extLst>
              <a:ext uri="{FF2B5EF4-FFF2-40B4-BE49-F238E27FC236}">
                <a16:creationId xmlns:a16="http://schemas.microsoft.com/office/drawing/2014/main" id="{0555F3F4-48A7-7349-ADD4-3271B6F0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21</a:t>
            </a:fld>
            <a:endParaRPr lang="it-I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B3A959-50FE-584F-85CB-287D09E05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35323" y="3003230"/>
            <a:ext cx="146776" cy="1132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BAA4A-DBC2-6047-ACD4-F52FE8D7887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80312" y="3914071"/>
            <a:ext cx="136909" cy="2231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1759D6-1468-204C-9E46-2FA03DC39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125226" y="2864348"/>
            <a:ext cx="146776" cy="129301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ACE13058-7F5A-7A44-8649-80F57CBE1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88902" y="3302827"/>
            <a:ext cx="95960" cy="845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61D28-FE51-D74A-AA67-616789E09D8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618592" y="3887676"/>
            <a:ext cx="130909" cy="252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6697881-31E1-234F-9516-F965D8F895C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761802" y="3752183"/>
            <a:ext cx="130909" cy="39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778BA1-8043-0041-96C7-2F300E1036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896819" y="3771415"/>
            <a:ext cx="130907" cy="37676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D9726B3-FE18-F240-8EC7-9F320249628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033514" y="4031676"/>
            <a:ext cx="144000" cy="10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2D6ED3-17AF-C54C-B208-CF2FA96F709E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491612" y="3265104"/>
            <a:ext cx="144000" cy="9000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433A19C-F7E8-D44C-A97F-367BB28B5AB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627749" y="3653366"/>
            <a:ext cx="144000" cy="50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F52B42-222A-E44C-95E4-354F6868FBF3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769130" y="2000870"/>
            <a:ext cx="180000" cy="21600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B890983F-ED7A-4C45-89BD-DADA530AC477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921227" y="2537366"/>
            <a:ext cx="108000" cy="16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2B035-8BD7-EE4C-A59D-811C453BAFB5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223145" y="1742312"/>
            <a:ext cx="144000" cy="241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A3AEDE-9A8D-FE4D-AE37-3901ECA983EC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056551" y="2204183"/>
            <a:ext cx="144000" cy="194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BFF773-5CA4-E44E-B59E-70D230A35995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400511" y="2434453"/>
            <a:ext cx="144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68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5FBC5CE5-6685-DB44-99CD-151AB6302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44" t="14568" r="26361" b="6914"/>
          <a:stretch/>
        </p:blipFill>
        <p:spPr>
          <a:xfrm>
            <a:off x="4805720" y="1309366"/>
            <a:ext cx="7286008" cy="5216008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A97AEB2-F1EB-4E47-9E2D-8394EA2B7E61}"/>
              </a:ext>
            </a:extLst>
          </p:cNvPr>
          <p:cNvGrpSpPr/>
          <p:nvPr/>
        </p:nvGrpSpPr>
        <p:grpSpPr>
          <a:xfrm>
            <a:off x="272341" y="1198360"/>
            <a:ext cx="4623720" cy="5149738"/>
            <a:chOff x="272341" y="1198360"/>
            <a:chExt cx="4623720" cy="5149738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D9F96E8-BBA1-1346-9336-7EB2FD69BC9C}"/>
                </a:ext>
              </a:extLst>
            </p:cNvPr>
            <p:cNvGrpSpPr/>
            <p:nvPr/>
          </p:nvGrpSpPr>
          <p:grpSpPr>
            <a:xfrm>
              <a:off x="961061" y="6040321"/>
              <a:ext cx="3029251" cy="307777"/>
              <a:chOff x="151533" y="5126441"/>
              <a:chExt cx="3845510" cy="307777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9971975-15B3-A141-9444-E843D20B869C}"/>
                  </a:ext>
                </a:extLst>
              </p:cNvPr>
              <p:cNvSpPr txBox="1"/>
              <p:nvPr/>
            </p:nvSpPr>
            <p:spPr>
              <a:xfrm>
                <a:off x="151533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Core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B323F90-4E6D-DE4E-856B-8C822DAD4646}"/>
                  </a:ext>
                </a:extLst>
              </p:cNvPr>
              <p:cNvSpPr txBox="1"/>
              <p:nvPr/>
            </p:nvSpPr>
            <p:spPr>
              <a:xfrm>
                <a:off x="2379762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Extended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26CCDDE-B853-534B-8E80-31962D9C4FC6}"/>
                </a:ext>
              </a:extLst>
            </p:cNvPr>
            <p:cNvSpPr/>
            <p:nvPr/>
          </p:nvSpPr>
          <p:spPr>
            <a:xfrm>
              <a:off x="750047" y="5901090"/>
              <a:ext cx="911805" cy="407221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AD6324A-E121-4E43-95FE-813C02A9D9AA}"/>
                </a:ext>
              </a:extLst>
            </p:cNvPr>
            <p:cNvSpPr/>
            <p:nvPr/>
          </p:nvSpPr>
          <p:spPr>
            <a:xfrm>
              <a:off x="1750361" y="5905532"/>
              <a:ext cx="2869120" cy="402779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146505A-1B76-4945-9578-698322286A41}"/>
                </a:ext>
              </a:extLst>
            </p:cNvPr>
            <p:cNvSpPr/>
            <p:nvPr/>
          </p:nvSpPr>
          <p:spPr>
            <a:xfrm>
              <a:off x="349339" y="5766846"/>
              <a:ext cx="4546722" cy="3558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E8ED38F-0D8E-654B-A635-2B16D73CB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831"/>
            <a:stretch/>
          </p:blipFill>
          <p:spPr>
            <a:xfrm>
              <a:off x="403637" y="1198360"/>
              <a:ext cx="1226641" cy="483016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438178E-82E4-F04C-B6DC-8FC0A9B4C76D}"/>
                </a:ext>
              </a:extLst>
            </p:cNvPr>
            <p:cNvSpPr/>
            <p:nvPr/>
          </p:nvSpPr>
          <p:spPr>
            <a:xfrm rot="16200000">
              <a:off x="-639928" y="2768553"/>
              <a:ext cx="21323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response</a:t>
              </a:r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magnitude</a:t>
              </a:r>
              <a:r>
                <a:rPr lang="it-IT" sz="1400">
                  <a:latin typeface="Helvetica" pitchFamily="2" charset="0"/>
                </a:rPr>
                <a:t> (β)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CAAEAB-131E-B645-838D-0DA73DBBD529}"/>
                </a:ext>
              </a:extLst>
            </p:cNvPr>
            <p:cNvSpPr txBox="1"/>
            <p:nvPr/>
          </p:nvSpPr>
          <p:spPr>
            <a:xfrm>
              <a:off x="1882679" y="124016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485ADC-EE4F-5348-B382-477BCAC1B22D}"/>
                </a:ext>
              </a:extLst>
            </p:cNvPr>
            <p:cNvSpPr txBox="1"/>
            <p:nvPr/>
          </p:nvSpPr>
          <p:spPr>
            <a:xfrm>
              <a:off x="1852052" y="1413569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256C61B-6EEE-6044-AA22-9D57C4FD4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629" r="22401"/>
            <a:stretch/>
          </p:blipFill>
          <p:spPr>
            <a:xfrm>
              <a:off x="3480463" y="1198360"/>
              <a:ext cx="1172528" cy="483016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0029B8D-6993-904C-8FE0-7C82B5BD0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174" r="60766"/>
            <a:stretch/>
          </p:blipFill>
          <p:spPr>
            <a:xfrm>
              <a:off x="1840364" y="1198360"/>
              <a:ext cx="544498" cy="4830160"/>
            </a:xfrm>
            <a:prstGeom prst="rect">
              <a:avLst/>
            </a:prstGeom>
          </p:spPr>
        </p:pic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0850A7-D2BB-6A4E-8B41-04E32F29E517}"/>
                </a:ext>
              </a:extLst>
            </p:cNvPr>
            <p:cNvCxnSpPr>
              <a:cxnSpLocks/>
            </p:cNvCxnSpPr>
            <p:nvPr/>
          </p:nvCxnSpPr>
          <p:spPr>
            <a:xfrm>
              <a:off x="710053" y="4132948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1C9835-6A73-0C43-8EA6-FC5A402FD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167" y="1425394"/>
              <a:ext cx="12043" cy="406358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F2EBCEB-FCAE-D849-B81C-3D1C85313CEC}"/>
                </a:ext>
              </a:extLst>
            </p:cNvPr>
            <p:cNvGrpSpPr/>
            <p:nvPr/>
          </p:nvGrpSpPr>
          <p:grpSpPr>
            <a:xfrm>
              <a:off x="839529" y="1260526"/>
              <a:ext cx="1719395" cy="651444"/>
              <a:chOff x="1259400" y="1086429"/>
              <a:chExt cx="1719395" cy="65144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1EA30F2-69BE-1D4F-B23F-F5E3F6532C6E}"/>
                  </a:ext>
                </a:extLst>
              </p:cNvPr>
              <p:cNvGrpSpPr/>
              <p:nvPr/>
            </p:nvGrpSpPr>
            <p:grpSpPr>
              <a:xfrm>
                <a:off x="1259400" y="1086429"/>
                <a:ext cx="1280928" cy="579223"/>
                <a:chOff x="1259400" y="1086429"/>
                <a:chExt cx="1280928" cy="579223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A6D854EE-EB4C-0648-800A-BD385A13B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8554" t="4480" b="92508"/>
                <a:stretch/>
              </p:blipFill>
              <p:spPr>
                <a:xfrm>
                  <a:off x="1262636" y="1161652"/>
                  <a:ext cx="1277692" cy="191963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8043906A-277A-4347-ABD4-411317B687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8554" t="9579" b="88377"/>
                <a:stretch/>
              </p:blipFill>
              <p:spPr>
                <a:xfrm>
                  <a:off x="1259400" y="1367328"/>
                  <a:ext cx="1277692" cy="130259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5892BA6C-2D12-8A43-9503-8EDCC1E9BC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8554" t="13844" r="6136" b="83789"/>
                <a:stretch/>
              </p:blipFill>
              <p:spPr>
                <a:xfrm>
                  <a:off x="1259400" y="1514825"/>
                  <a:ext cx="912140" cy="150827"/>
                </a:xfrm>
                <a:prstGeom prst="rect">
                  <a:avLst/>
                </a:prstGeom>
              </p:spPr>
            </p:pic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5990699-B8D6-DA4C-B79D-0CC4F78654FC}"/>
                    </a:ext>
                  </a:extLst>
                </p:cNvPr>
                <p:cNvSpPr/>
                <p:nvPr/>
              </p:nvSpPr>
              <p:spPr>
                <a:xfrm>
                  <a:off x="1734560" y="1086429"/>
                  <a:ext cx="741680" cy="579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D6F8DC1-9C26-7746-AA72-DC3AFCFE562D}"/>
                  </a:ext>
                </a:extLst>
              </p:cNvPr>
              <p:cNvSpPr txBox="1"/>
              <p:nvPr/>
            </p:nvSpPr>
            <p:spPr>
              <a:xfrm>
                <a:off x="1684069" y="1465335"/>
                <a:ext cx="5437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Medial</a:t>
                </a:r>
                <a:endParaRPr lang="it-IT" sz="10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AEA4BD-ECEB-4E4C-A7A9-AFB692254508}"/>
                  </a:ext>
                </a:extLst>
              </p:cNvPr>
              <p:cNvSpPr txBox="1"/>
              <p:nvPr/>
            </p:nvSpPr>
            <p:spPr>
              <a:xfrm>
                <a:off x="1687948" y="1303437"/>
                <a:ext cx="4539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Right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8AD967F-58BB-DA45-A870-297A134F37B2}"/>
                  </a:ext>
                </a:extLst>
              </p:cNvPr>
              <p:cNvSpPr txBox="1"/>
              <p:nvPr/>
            </p:nvSpPr>
            <p:spPr>
              <a:xfrm>
                <a:off x="1687948" y="1148129"/>
                <a:ext cx="3850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Left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C5D722-5184-D440-A5A2-BCCE19539EB8}"/>
                  </a:ext>
                </a:extLst>
              </p:cNvPr>
              <p:cNvSpPr txBox="1"/>
              <p:nvPr/>
            </p:nvSpPr>
            <p:spPr>
              <a:xfrm>
                <a:off x="2387114" y="1148587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.05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D32855-18B9-C446-B79E-B2481F4247DE}"/>
                  </a:ext>
                </a:extLst>
              </p:cNvPr>
              <p:cNvSpPr txBox="1"/>
              <p:nvPr/>
            </p:nvSpPr>
            <p:spPr>
              <a:xfrm>
                <a:off x="2375745" y="1491652"/>
                <a:ext cx="6030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.001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588496-D981-4B41-B19F-654F8AFB13B8}"/>
                </a:ext>
              </a:extLst>
            </p:cNvPr>
            <p:cNvSpPr txBox="1"/>
            <p:nvPr/>
          </p:nvSpPr>
          <p:spPr>
            <a:xfrm>
              <a:off x="1957630" y="1486389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err="1"/>
                <a:t>p</a:t>
              </a:r>
              <a:r>
                <a:rPr lang="it-IT" sz="1000"/>
                <a:t> &lt; .01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21265E-F53F-2746-B1DA-57E30395BF6F}"/>
                </a:ext>
              </a:extLst>
            </p:cNvPr>
            <p:cNvSpPr txBox="1"/>
            <p:nvPr/>
          </p:nvSpPr>
          <p:spPr>
            <a:xfrm>
              <a:off x="1771249" y="136850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AB5859-989B-524C-9652-B88F11B4F4DA}"/>
                </a:ext>
              </a:extLst>
            </p:cNvPr>
            <p:cNvSpPr txBox="1"/>
            <p:nvPr/>
          </p:nvSpPr>
          <p:spPr>
            <a:xfrm>
              <a:off x="1734631" y="1545053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BE28A0-15D6-144E-B863-AE39403AA211}"/>
                </a:ext>
              </a:extLst>
            </p:cNvPr>
            <p:cNvSpPr txBox="1"/>
            <p:nvPr/>
          </p:nvSpPr>
          <p:spPr>
            <a:xfrm>
              <a:off x="1713219" y="1705010"/>
              <a:ext cx="3770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7A1122-A70D-BF4D-80F5-33EFBA3AC8DC}"/>
                </a:ext>
              </a:extLst>
            </p:cNvPr>
            <p:cNvSpPr txBox="1"/>
            <p:nvPr/>
          </p:nvSpPr>
          <p:spPr>
            <a:xfrm>
              <a:off x="1427872" y="3979581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731433-6620-FE4E-B033-A592A2E7C023}"/>
                </a:ext>
              </a:extLst>
            </p:cNvPr>
            <p:cNvSpPr txBox="1"/>
            <p:nvPr/>
          </p:nvSpPr>
          <p:spPr>
            <a:xfrm>
              <a:off x="1772028" y="2546516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24BE4B-E8D7-484B-BEA2-3EA7AFFC1F94}"/>
                </a:ext>
              </a:extLst>
            </p:cNvPr>
            <p:cNvSpPr txBox="1"/>
            <p:nvPr/>
          </p:nvSpPr>
          <p:spPr>
            <a:xfrm>
              <a:off x="2031372" y="25412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EBAA6E-F252-EA4E-9553-3DFE8B04FF48}"/>
                </a:ext>
              </a:extLst>
            </p:cNvPr>
            <p:cNvSpPr txBox="1"/>
            <p:nvPr/>
          </p:nvSpPr>
          <p:spPr>
            <a:xfrm>
              <a:off x="2168288" y="29884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050E18-F8A9-694A-9CCB-D60413DD6DE7}"/>
                </a:ext>
              </a:extLst>
            </p:cNvPr>
            <p:cNvSpPr txBox="1"/>
            <p:nvPr/>
          </p:nvSpPr>
          <p:spPr>
            <a:xfrm>
              <a:off x="2717173" y="3526214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E8E459A-8308-D841-9AC8-2254B9DA4A7F}"/>
                </a:ext>
              </a:extLst>
            </p:cNvPr>
            <p:cNvSpPr txBox="1"/>
            <p:nvPr/>
          </p:nvSpPr>
          <p:spPr>
            <a:xfrm>
              <a:off x="2855259" y="3497262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659776-79F6-0747-A175-1DE08F2B1FE3}"/>
                </a:ext>
              </a:extLst>
            </p:cNvPr>
            <p:cNvSpPr txBox="1"/>
            <p:nvPr/>
          </p:nvSpPr>
          <p:spPr>
            <a:xfrm>
              <a:off x="3389526" y="300041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331BF06-7E4D-6F49-B8B1-AB9847635790}"/>
                </a:ext>
              </a:extLst>
            </p:cNvPr>
            <p:cNvSpPr txBox="1"/>
            <p:nvPr/>
          </p:nvSpPr>
          <p:spPr>
            <a:xfrm>
              <a:off x="3550228" y="3387420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77F035E-C3D5-E548-9C3C-02C2F2D86389}"/>
                </a:ext>
              </a:extLst>
            </p:cNvPr>
            <p:cNvSpPr txBox="1"/>
            <p:nvPr/>
          </p:nvSpPr>
          <p:spPr>
            <a:xfrm>
              <a:off x="3655601" y="1410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05D3B44-666B-8145-9B19-517F88977A35}"/>
                </a:ext>
              </a:extLst>
            </p:cNvPr>
            <p:cNvSpPr txBox="1"/>
            <p:nvPr/>
          </p:nvSpPr>
          <p:spPr>
            <a:xfrm>
              <a:off x="4124339" y="1284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A8D9E61-40C8-684E-9F07-D572287A46BA}"/>
                </a:ext>
              </a:extLst>
            </p:cNvPr>
            <p:cNvSpPr txBox="1"/>
            <p:nvPr/>
          </p:nvSpPr>
          <p:spPr>
            <a:xfrm>
              <a:off x="4298785" y="199595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CFC62-DABB-A54A-8F43-A7D365FE52A5}"/>
                </a:ext>
              </a:extLst>
            </p:cNvPr>
            <p:cNvSpPr txBox="1"/>
            <p:nvPr/>
          </p:nvSpPr>
          <p:spPr>
            <a:xfrm>
              <a:off x="3965910" y="193702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1C5D843-A31F-7F42-AB84-AA194620F9CC}"/>
                </a:ext>
              </a:extLst>
            </p:cNvPr>
            <p:cNvSpPr txBox="1"/>
            <p:nvPr/>
          </p:nvSpPr>
          <p:spPr>
            <a:xfrm>
              <a:off x="3808344" y="205236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3F30F65-9672-614B-8844-62B539C15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450" r="48248"/>
            <a:stretch/>
          </p:blipFill>
          <p:spPr>
            <a:xfrm>
              <a:off x="2622700" y="1199577"/>
              <a:ext cx="555394" cy="483016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B0F4BB-CEDD-B847-84CB-321EA4BF8E7A}"/>
                </a:ext>
              </a:extLst>
            </p:cNvPr>
            <p:cNvCxnSpPr>
              <a:cxnSpLocks/>
            </p:cNvCxnSpPr>
            <p:nvPr/>
          </p:nvCxnSpPr>
          <p:spPr>
            <a:xfrm>
              <a:off x="689897" y="5488979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" name="Slide Number Placeholder 110">
            <a:extLst>
              <a:ext uri="{FF2B5EF4-FFF2-40B4-BE49-F238E27FC236}">
                <a16:creationId xmlns:a16="http://schemas.microsoft.com/office/drawing/2014/main" id="{0555F3F4-48A7-7349-ADD4-3271B6F0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22</a:t>
            </a:fld>
            <a:endParaRPr lang="it-I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B3A959-50FE-584F-85CB-287D09E05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835323" y="3003230"/>
            <a:ext cx="146776" cy="1132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BAA4A-DBC2-6047-ACD4-F52FE8D7887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0312" y="3914071"/>
            <a:ext cx="136909" cy="2231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1759D6-1468-204C-9E46-2FA03DC39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25226" y="2864348"/>
            <a:ext cx="146776" cy="129301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ACE13058-7F5A-7A44-8649-80F57CBE1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288902" y="3302827"/>
            <a:ext cx="95960" cy="845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61D28-FE51-D74A-AA67-616789E09D8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618592" y="3887676"/>
            <a:ext cx="130909" cy="252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6697881-31E1-234F-9516-F965D8F895C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761802" y="3752183"/>
            <a:ext cx="130909" cy="39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778BA1-8043-0041-96C7-2F300E1036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896819" y="3771415"/>
            <a:ext cx="130907" cy="37676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D9726B3-FE18-F240-8EC7-9F320249628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033514" y="4031676"/>
            <a:ext cx="144000" cy="10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2D6ED3-17AF-C54C-B208-CF2FA96F709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491612" y="3265104"/>
            <a:ext cx="144000" cy="9000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433A19C-F7E8-D44C-A97F-367BB28B5AB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627749" y="3653366"/>
            <a:ext cx="144000" cy="50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F52B42-222A-E44C-95E4-354F6868FBF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769130" y="2000870"/>
            <a:ext cx="180000" cy="21600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B890983F-ED7A-4C45-89BD-DADA530AC477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921227" y="2537366"/>
            <a:ext cx="108000" cy="16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2B035-8BD7-EE4C-A59D-811C453BAFB5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223145" y="1742312"/>
            <a:ext cx="144000" cy="241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A3AEDE-9A8D-FE4D-AE37-3901ECA983EC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056551" y="2204183"/>
            <a:ext cx="144000" cy="194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BFF773-5CA4-E44E-B59E-70D230A35995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4400511" y="2434453"/>
            <a:ext cx="144000" cy="1728000"/>
          </a:xfrm>
          <a:prstGeom prst="rect">
            <a:avLst/>
          </a:prstGeom>
        </p:spPr>
      </p:pic>
      <p:sp>
        <p:nvSpPr>
          <p:cNvPr id="83" name="Arrow">
            <a:extLst>
              <a:ext uri="{FF2B5EF4-FFF2-40B4-BE49-F238E27FC236}">
                <a16:creationId xmlns:a16="http://schemas.microsoft.com/office/drawing/2014/main" id="{E59F48E9-E0CB-A542-8515-024ACA5FD223}"/>
              </a:ext>
            </a:extLst>
          </p:cNvPr>
          <p:cNvSpPr/>
          <p:nvPr/>
        </p:nvSpPr>
        <p:spPr>
          <a:xfrm>
            <a:off x="4347647" y="3333090"/>
            <a:ext cx="765345" cy="400071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7371FCF5-AE12-1144-8607-2FD47B9DCC47}"/>
              </a:ext>
            </a:extLst>
          </p:cNvPr>
          <p:cNvSpPr txBox="1">
            <a:spLocks/>
          </p:cNvSpPr>
          <p:nvPr/>
        </p:nvSpPr>
        <p:spPr>
          <a:xfrm>
            <a:off x="187519" y="1696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Represented in all regions equally?</a:t>
            </a:r>
          </a:p>
        </p:txBody>
      </p:sp>
    </p:spTree>
    <p:extLst>
      <p:ext uri="{BB962C8B-B14F-4D97-AF65-F5344CB8AC3E}">
        <p14:creationId xmlns:p14="http://schemas.microsoft.com/office/powerpoint/2010/main" val="2515482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5FBC5CE5-6685-DB44-99CD-151AB6302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44" t="14568" r="26361" b="6914"/>
          <a:stretch/>
        </p:blipFill>
        <p:spPr>
          <a:xfrm>
            <a:off x="4805720" y="1309366"/>
            <a:ext cx="7286008" cy="5216008"/>
          </a:xfrm>
          <a:prstGeom prst="rect">
            <a:avLst/>
          </a:prstGeom>
        </p:spPr>
      </p:pic>
      <p:sp>
        <p:nvSpPr>
          <p:cNvPr id="87" name="Title 1">
            <a:extLst>
              <a:ext uri="{FF2B5EF4-FFF2-40B4-BE49-F238E27FC236}">
                <a16:creationId xmlns:a16="http://schemas.microsoft.com/office/drawing/2014/main" id="{33457A76-73BC-7041-8967-014BCCB93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9" y="169693"/>
            <a:ext cx="10515600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Neural</a:t>
            </a:r>
            <a:r>
              <a:rPr lang="it-IT"/>
              <a:t> </a:t>
            </a:r>
            <a:r>
              <a:rPr lang="it-IT" err="1"/>
              <a:t>mechanisms</a:t>
            </a:r>
            <a:endParaRPr lang="it-IT"/>
          </a:p>
        </p:txBody>
      </p:sp>
      <p:sp>
        <p:nvSpPr>
          <p:cNvPr id="111" name="Slide Number Placeholder 110">
            <a:extLst>
              <a:ext uri="{FF2B5EF4-FFF2-40B4-BE49-F238E27FC236}">
                <a16:creationId xmlns:a16="http://schemas.microsoft.com/office/drawing/2014/main" id="{0555F3F4-48A7-7349-ADD4-3271B6F0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23</a:t>
            </a:fld>
            <a:endParaRPr lang="it-IT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0B75C7-0057-864F-A02F-82BFAAD1EC26}"/>
              </a:ext>
            </a:extLst>
          </p:cNvPr>
          <p:cNvSpPr/>
          <p:nvPr/>
        </p:nvSpPr>
        <p:spPr>
          <a:xfrm>
            <a:off x="9144001" y="1425394"/>
            <a:ext cx="780024" cy="345472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706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5FBC5CE5-6685-DB44-99CD-151AB6302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44" t="14568" r="26361" b="6914"/>
          <a:stretch/>
        </p:blipFill>
        <p:spPr>
          <a:xfrm>
            <a:off x="4805720" y="1309366"/>
            <a:ext cx="7286008" cy="5216008"/>
          </a:xfrm>
          <a:prstGeom prst="rect">
            <a:avLst/>
          </a:prstGeom>
        </p:spPr>
      </p:pic>
      <p:sp>
        <p:nvSpPr>
          <p:cNvPr id="87" name="Title 1">
            <a:extLst>
              <a:ext uri="{FF2B5EF4-FFF2-40B4-BE49-F238E27FC236}">
                <a16:creationId xmlns:a16="http://schemas.microsoft.com/office/drawing/2014/main" id="{33457A76-73BC-7041-8967-014BCCB93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9" y="169693"/>
            <a:ext cx="10515600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Neural</a:t>
            </a:r>
            <a:r>
              <a:rPr lang="it-IT"/>
              <a:t> </a:t>
            </a:r>
            <a:r>
              <a:rPr lang="it-IT" err="1"/>
              <a:t>mechanisms</a:t>
            </a:r>
            <a:endParaRPr lang="it-IT"/>
          </a:p>
        </p:txBody>
      </p:sp>
      <p:sp>
        <p:nvSpPr>
          <p:cNvPr id="111" name="Slide Number Placeholder 110">
            <a:extLst>
              <a:ext uri="{FF2B5EF4-FFF2-40B4-BE49-F238E27FC236}">
                <a16:creationId xmlns:a16="http://schemas.microsoft.com/office/drawing/2014/main" id="{0555F3F4-48A7-7349-ADD4-3271B6F0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24</a:t>
            </a:fld>
            <a:endParaRPr lang="it-IT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0B75C7-0057-864F-A02F-82BFAAD1EC26}"/>
              </a:ext>
            </a:extLst>
          </p:cNvPr>
          <p:cNvSpPr/>
          <p:nvPr/>
        </p:nvSpPr>
        <p:spPr>
          <a:xfrm>
            <a:off x="9101139" y="2467265"/>
            <a:ext cx="780024" cy="102870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5207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BFAE4-1C7C-5F43-B897-3A384519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25</a:t>
            </a:fld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20BD25-BB52-1F4B-A1C2-DCAE6D38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r>
              <a:rPr lang="it-IT"/>
              <a:t>: </a:t>
            </a:r>
            <a:r>
              <a:rPr lang="it-IT" err="1"/>
              <a:t>Questions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4F8B5-8A28-9241-97E2-DEE705828140}"/>
              </a:ext>
            </a:extLst>
          </p:cNvPr>
          <p:cNvSpPr txBox="1"/>
          <p:nvPr/>
        </p:nvSpPr>
        <p:spPr>
          <a:xfrm>
            <a:off x="838200" y="1395921"/>
            <a:ext cx="867814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strike="sngStrike" err="1"/>
              <a:t>Q</a:t>
            </a:r>
            <a:r>
              <a:rPr lang="it-IT" sz="2600" strike="sngStrike"/>
              <a:t>: </a:t>
            </a:r>
            <a:r>
              <a:rPr lang="it-IT" sz="2600" strike="sngStrike" err="1"/>
              <a:t>Is</a:t>
            </a:r>
            <a:r>
              <a:rPr lang="it-IT" sz="2600" strike="sngStrike"/>
              <a:t> </a:t>
            </a:r>
            <a:r>
              <a:rPr lang="it-IT" sz="2600" strike="sngStrike" err="1"/>
              <a:t>person</a:t>
            </a:r>
            <a:r>
              <a:rPr lang="it-IT" sz="2600" strike="sngStrike"/>
              <a:t> </a:t>
            </a:r>
            <a:r>
              <a:rPr lang="it-IT" sz="2600" strike="sngStrike" err="1"/>
              <a:t>knowledge</a:t>
            </a:r>
            <a:r>
              <a:rPr lang="it-IT" sz="2600" strike="sngStrike"/>
              <a:t> </a:t>
            </a:r>
            <a:r>
              <a:rPr lang="it-IT" sz="2600" strike="sngStrike" err="1"/>
              <a:t>represented</a:t>
            </a:r>
            <a:r>
              <a:rPr lang="it-IT" sz="2600" strike="sngStrike"/>
              <a:t> in </a:t>
            </a:r>
            <a:r>
              <a:rPr lang="it-IT" sz="2600" strike="sngStrike" err="1"/>
              <a:t>all</a:t>
            </a:r>
            <a:r>
              <a:rPr lang="it-IT" sz="2600" strike="sngStrike"/>
              <a:t> </a:t>
            </a:r>
            <a:r>
              <a:rPr lang="it-IT" sz="2600" strike="sngStrike" err="1"/>
              <a:t>regions</a:t>
            </a:r>
            <a:r>
              <a:rPr lang="it-IT" sz="2600" strike="sngStrike"/>
              <a:t>?</a:t>
            </a:r>
          </a:p>
          <a:p>
            <a:r>
              <a:rPr lang="it-IT" sz="2600"/>
              <a:t>A: </a:t>
            </a:r>
            <a:r>
              <a:rPr lang="it-IT" sz="2600" err="1"/>
              <a:t>Person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engages</a:t>
            </a:r>
            <a:r>
              <a:rPr lang="it-IT" sz="2600"/>
              <a:t> </a:t>
            </a:r>
            <a:r>
              <a:rPr lang="it-IT" sz="2600" i="1" err="1"/>
              <a:t>extended</a:t>
            </a:r>
            <a:r>
              <a:rPr lang="it-IT" sz="2600"/>
              <a:t>, </a:t>
            </a:r>
            <a:r>
              <a:rPr lang="it-IT" sz="2600" err="1"/>
              <a:t>but</a:t>
            </a:r>
            <a:r>
              <a:rPr lang="it-IT" sz="2600"/>
              <a:t> </a:t>
            </a:r>
            <a:r>
              <a:rPr lang="it-IT" sz="2600" err="1"/>
              <a:t>not</a:t>
            </a:r>
            <a:r>
              <a:rPr lang="it-IT" sz="2600"/>
              <a:t> </a:t>
            </a:r>
            <a:r>
              <a:rPr lang="it-IT" sz="2600" i="1"/>
              <a:t>core</a:t>
            </a:r>
            <a:r>
              <a:rPr lang="it-IT" sz="2600"/>
              <a:t> </a:t>
            </a:r>
            <a:r>
              <a:rPr lang="it-IT" sz="2600" err="1"/>
              <a:t>regions</a:t>
            </a:r>
            <a:endParaRPr lang="it-IT" sz="2600"/>
          </a:p>
          <a:p>
            <a:endParaRPr lang="it-IT" sz="2600"/>
          </a:p>
          <a:p>
            <a:r>
              <a:rPr lang="it-IT" sz="2600" err="1"/>
              <a:t>Q:Represented</a:t>
            </a:r>
            <a:r>
              <a:rPr lang="it-IT" sz="2600"/>
              <a:t> in </a:t>
            </a:r>
            <a:r>
              <a:rPr lang="it-IT" sz="2600" err="1"/>
              <a:t>all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 </a:t>
            </a:r>
            <a:r>
              <a:rPr lang="it-IT" sz="2600" err="1"/>
              <a:t>equally</a:t>
            </a:r>
            <a:r>
              <a:rPr lang="it-IT" sz="2600"/>
              <a:t>?</a:t>
            </a:r>
          </a:p>
          <a:p>
            <a:endParaRPr lang="it-IT" sz="2600"/>
          </a:p>
          <a:p>
            <a:endParaRPr lang="it-IT" sz="2600"/>
          </a:p>
          <a:p>
            <a:r>
              <a:rPr lang="it-IT" sz="2600" err="1"/>
              <a:t>Q:Do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 work </a:t>
            </a:r>
            <a:r>
              <a:rPr lang="it-IT" sz="2600" err="1"/>
              <a:t>together</a:t>
            </a:r>
            <a:r>
              <a:rPr lang="it-IT" sz="2600"/>
              <a:t> or </a:t>
            </a:r>
            <a:r>
              <a:rPr lang="it-IT" sz="2600" err="1"/>
              <a:t>independently</a:t>
            </a:r>
            <a:r>
              <a:rPr lang="it-IT" sz="2600"/>
              <a:t>?</a:t>
            </a:r>
          </a:p>
          <a:p>
            <a:endParaRPr lang="it-IT" sz="2600"/>
          </a:p>
          <a:p>
            <a:r>
              <a:rPr lang="it-IT" sz="2600" err="1"/>
              <a:t>Q:Similarities</a:t>
            </a:r>
            <a:r>
              <a:rPr lang="it-IT" sz="2600"/>
              <a:t> in the way </a:t>
            </a:r>
            <a:r>
              <a:rPr lang="it-IT" sz="2600" err="1"/>
              <a:t>aspects</a:t>
            </a:r>
            <a:r>
              <a:rPr lang="it-IT" sz="2600"/>
              <a:t> are </a:t>
            </a:r>
            <a:r>
              <a:rPr lang="it-IT" sz="2600" err="1"/>
              <a:t>represented</a:t>
            </a:r>
            <a:r>
              <a:rPr lang="it-IT" sz="2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8440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BFAE4-1C7C-5F43-B897-3A384519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26</a:t>
            </a:fld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20BD25-BB52-1F4B-A1C2-DCAE6D38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r>
              <a:rPr lang="it-IT"/>
              <a:t>: </a:t>
            </a:r>
            <a:r>
              <a:rPr lang="it-IT" err="1"/>
              <a:t>Questions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4F8B5-8A28-9241-97E2-DEE705828140}"/>
              </a:ext>
            </a:extLst>
          </p:cNvPr>
          <p:cNvSpPr txBox="1"/>
          <p:nvPr/>
        </p:nvSpPr>
        <p:spPr>
          <a:xfrm>
            <a:off x="838200" y="1395921"/>
            <a:ext cx="995310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strike="sngStrike" err="1"/>
              <a:t>Q</a:t>
            </a:r>
            <a:r>
              <a:rPr lang="it-IT" sz="2600" strike="sngStrike"/>
              <a:t>: </a:t>
            </a:r>
            <a:r>
              <a:rPr lang="it-IT" sz="2600" strike="sngStrike" err="1"/>
              <a:t>Is</a:t>
            </a:r>
            <a:r>
              <a:rPr lang="it-IT" sz="2600" strike="sngStrike"/>
              <a:t> </a:t>
            </a:r>
            <a:r>
              <a:rPr lang="it-IT" sz="2600" strike="sngStrike" err="1"/>
              <a:t>person</a:t>
            </a:r>
            <a:r>
              <a:rPr lang="it-IT" sz="2600" strike="sngStrike"/>
              <a:t> </a:t>
            </a:r>
            <a:r>
              <a:rPr lang="it-IT" sz="2600" strike="sngStrike" err="1"/>
              <a:t>knowledge</a:t>
            </a:r>
            <a:r>
              <a:rPr lang="it-IT" sz="2600" strike="sngStrike"/>
              <a:t> </a:t>
            </a:r>
            <a:r>
              <a:rPr lang="it-IT" sz="2600" strike="sngStrike" err="1"/>
              <a:t>represented</a:t>
            </a:r>
            <a:r>
              <a:rPr lang="it-IT" sz="2600" strike="sngStrike"/>
              <a:t> in </a:t>
            </a:r>
            <a:r>
              <a:rPr lang="it-IT" sz="2600" strike="sngStrike" err="1"/>
              <a:t>all</a:t>
            </a:r>
            <a:r>
              <a:rPr lang="it-IT" sz="2600" strike="sngStrike"/>
              <a:t> </a:t>
            </a:r>
            <a:r>
              <a:rPr lang="it-IT" sz="2600" strike="sngStrike" err="1"/>
              <a:t>regions</a:t>
            </a:r>
            <a:r>
              <a:rPr lang="it-IT" sz="2600" strike="sngStrike"/>
              <a:t>?</a:t>
            </a:r>
          </a:p>
          <a:p>
            <a:r>
              <a:rPr lang="it-IT" sz="2600"/>
              <a:t>A: </a:t>
            </a:r>
            <a:r>
              <a:rPr lang="it-IT" sz="2600" err="1"/>
              <a:t>Person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engages</a:t>
            </a:r>
            <a:r>
              <a:rPr lang="it-IT" sz="2600"/>
              <a:t> </a:t>
            </a:r>
            <a:r>
              <a:rPr lang="it-IT" sz="2600" i="1" err="1"/>
              <a:t>extended</a:t>
            </a:r>
            <a:r>
              <a:rPr lang="it-IT" sz="2600"/>
              <a:t>, </a:t>
            </a:r>
            <a:r>
              <a:rPr lang="it-IT" sz="2600" err="1"/>
              <a:t>but</a:t>
            </a:r>
            <a:r>
              <a:rPr lang="it-IT" sz="2600"/>
              <a:t> </a:t>
            </a:r>
            <a:r>
              <a:rPr lang="it-IT" sz="2600" err="1"/>
              <a:t>not</a:t>
            </a:r>
            <a:r>
              <a:rPr lang="it-IT" sz="2600"/>
              <a:t> </a:t>
            </a:r>
            <a:r>
              <a:rPr lang="it-IT" sz="2600" i="1"/>
              <a:t>core</a:t>
            </a:r>
            <a:r>
              <a:rPr lang="it-IT" sz="2600"/>
              <a:t> </a:t>
            </a:r>
            <a:r>
              <a:rPr lang="it-IT" sz="2600" err="1"/>
              <a:t>regions</a:t>
            </a:r>
            <a:endParaRPr lang="it-IT" sz="2600"/>
          </a:p>
          <a:p>
            <a:endParaRPr lang="it-IT" sz="2600"/>
          </a:p>
          <a:p>
            <a:r>
              <a:rPr lang="it-IT" sz="2600" strike="sngStrike" err="1"/>
              <a:t>Q:Represented</a:t>
            </a:r>
            <a:r>
              <a:rPr lang="it-IT" sz="2600" strike="sngStrike"/>
              <a:t> in </a:t>
            </a:r>
            <a:r>
              <a:rPr lang="it-IT" sz="2600" strike="sngStrike" err="1"/>
              <a:t>all</a:t>
            </a:r>
            <a:r>
              <a:rPr lang="it-IT" sz="2600" strike="sngStrike"/>
              <a:t> </a:t>
            </a:r>
            <a:r>
              <a:rPr lang="it-IT" sz="2600" strike="sngStrike" err="1"/>
              <a:t>regions</a:t>
            </a:r>
            <a:r>
              <a:rPr lang="it-IT" sz="2600" strike="sngStrike"/>
              <a:t> </a:t>
            </a:r>
            <a:r>
              <a:rPr lang="it-IT" sz="2600" strike="sngStrike" err="1"/>
              <a:t>equally</a:t>
            </a:r>
            <a:r>
              <a:rPr lang="it-IT" sz="2600" strike="sngStrike"/>
              <a:t>?</a:t>
            </a:r>
          </a:p>
          <a:p>
            <a:r>
              <a:rPr lang="it-IT" sz="2600" err="1"/>
              <a:t>A:While</a:t>
            </a:r>
            <a:r>
              <a:rPr lang="it-IT" sz="2600"/>
              <a:t> </a:t>
            </a:r>
            <a:r>
              <a:rPr lang="it-IT" sz="2600" err="1"/>
              <a:t>involved</a:t>
            </a:r>
            <a:r>
              <a:rPr lang="it-IT" sz="2600"/>
              <a:t> in </a:t>
            </a:r>
            <a:r>
              <a:rPr lang="it-IT" sz="2600" err="1"/>
              <a:t>most-all</a:t>
            </a:r>
            <a:r>
              <a:rPr lang="it-IT" sz="2600"/>
              <a:t> </a:t>
            </a:r>
            <a:r>
              <a:rPr lang="it-IT" sz="2600" err="1"/>
              <a:t>cognitions</a:t>
            </a:r>
            <a:r>
              <a:rPr lang="it-IT" sz="2600"/>
              <a:t>, </a:t>
            </a:r>
            <a:r>
              <a:rPr lang="it-IT" sz="2600" err="1"/>
              <a:t>regions</a:t>
            </a:r>
            <a:r>
              <a:rPr lang="it-IT" sz="2600"/>
              <a:t> show a ‘</a:t>
            </a:r>
            <a:r>
              <a:rPr lang="it-IT" sz="2600" err="1"/>
              <a:t>tuned</a:t>
            </a:r>
            <a:r>
              <a:rPr lang="it-IT" sz="2600"/>
              <a:t>’ </a:t>
            </a:r>
            <a:r>
              <a:rPr lang="it-IT" sz="2600" err="1"/>
              <a:t>response</a:t>
            </a:r>
            <a:endParaRPr lang="it-IT" sz="2600"/>
          </a:p>
          <a:p>
            <a:endParaRPr lang="it-IT" sz="2600"/>
          </a:p>
          <a:p>
            <a:r>
              <a:rPr lang="it-IT" sz="2600" err="1"/>
              <a:t>Q:Do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 work </a:t>
            </a:r>
            <a:r>
              <a:rPr lang="it-IT" sz="2600" err="1"/>
              <a:t>together</a:t>
            </a:r>
            <a:r>
              <a:rPr lang="it-IT" sz="2600"/>
              <a:t> or </a:t>
            </a:r>
            <a:r>
              <a:rPr lang="it-IT" sz="2600" err="1"/>
              <a:t>independently</a:t>
            </a:r>
            <a:r>
              <a:rPr lang="it-IT" sz="2600"/>
              <a:t>?</a:t>
            </a:r>
          </a:p>
          <a:p>
            <a:endParaRPr lang="it-IT" sz="2600"/>
          </a:p>
          <a:p>
            <a:r>
              <a:rPr lang="it-IT" sz="2600" err="1"/>
              <a:t>Q:Similarities</a:t>
            </a:r>
            <a:r>
              <a:rPr lang="it-IT" sz="2600"/>
              <a:t> in the way </a:t>
            </a:r>
            <a:r>
              <a:rPr lang="it-IT" sz="2600" err="1"/>
              <a:t>aspects</a:t>
            </a:r>
            <a:r>
              <a:rPr lang="it-IT" sz="2600"/>
              <a:t> are </a:t>
            </a:r>
            <a:r>
              <a:rPr lang="it-IT" sz="2600" err="1"/>
              <a:t>represented</a:t>
            </a:r>
            <a:r>
              <a:rPr lang="it-IT" sz="2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54462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AA2FB3-6F54-2248-83D5-F38C25341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9" y="169693"/>
            <a:ext cx="10515600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netRSA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779041-14D6-C34C-ABF0-6991858BA5A3}"/>
              </a:ext>
            </a:extLst>
          </p:cNvPr>
          <p:cNvSpPr txBox="1"/>
          <p:nvPr/>
        </p:nvSpPr>
        <p:spPr>
          <a:xfrm>
            <a:off x="1736893" y="2718981"/>
            <a:ext cx="666849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00882B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Name?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D086BA-AA09-8A42-A008-D9BA7825DFA1}"/>
              </a:ext>
            </a:extLst>
          </p:cNvPr>
          <p:cNvSpPr txBox="1"/>
          <p:nvPr/>
        </p:nvSpPr>
        <p:spPr>
          <a:xfrm>
            <a:off x="1915245" y="4625130"/>
            <a:ext cx="463268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Job?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23ABF7-4274-2C4A-8A7B-EC7A6F9B5840}"/>
              </a:ext>
            </a:extLst>
          </p:cNvPr>
          <p:cNvSpPr txBox="1"/>
          <p:nvPr/>
        </p:nvSpPr>
        <p:spPr>
          <a:xfrm>
            <a:off x="1403631" y="3212813"/>
            <a:ext cx="974882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FF9C3A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Attractive?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2918D7-0094-344A-A59C-2AE53C746E74}"/>
              </a:ext>
            </a:extLst>
          </p:cNvPr>
          <p:cNvSpPr txBox="1"/>
          <p:nvPr/>
        </p:nvSpPr>
        <p:spPr>
          <a:xfrm>
            <a:off x="1543349" y="3678798"/>
            <a:ext cx="835164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02B0F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Friendly?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4FF7F4-A9C8-FE40-8042-7A7DB57387D1}"/>
              </a:ext>
            </a:extLst>
          </p:cNvPr>
          <p:cNvSpPr txBox="1"/>
          <p:nvPr/>
        </p:nvSpPr>
        <p:spPr>
          <a:xfrm>
            <a:off x="974924" y="3456230"/>
            <a:ext cx="1403589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FF9C3A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Distinctive face?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F3DBD2-3FF3-074E-BD0F-A5D1F344078F}"/>
              </a:ext>
            </a:extLst>
          </p:cNvPr>
          <p:cNvSpPr txBox="1"/>
          <p:nvPr/>
        </p:nvSpPr>
        <p:spPr>
          <a:xfrm>
            <a:off x="1123874" y="4403270"/>
            <a:ext cx="1254639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500" b="1">
                <a:solidFill>
                  <a:srgbClr val="FF62C8"/>
                </a:solidFill>
              </a:rPr>
              <a:t>First memory</a:t>
            </a: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FF62C8"/>
                </a:solidFill>
                <a:effectLst/>
                <a:uFillTx/>
                <a:sym typeface="Helvetica Light"/>
              </a:rPr>
              <a:t>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C70C00-D60A-6B40-99AF-DF64928BDB43}"/>
              </a:ext>
            </a:extLst>
          </p:cNvPr>
          <p:cNvSpPr txBox="1"/>
          <p:nvPr/>
        </p:nvSpPr>
        <p:spPr>
          <a:xfrm>
            <a:off x="733063" y="4862504"/>
            <a:ext cx="1645450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500" b="1">
                <a:solidFill>
                  <a:srgbClr val="7030A0"/>
                </a:solidFill>
              </a:rPr>
              <a:t>Know much about</a:t>
            </a: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FillTx/>
                <a:sym typeface="Helvetica Light"/>
              </a:rPr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4F8E0F-CD48-684B-9FEB-7C281F5AE56C}"/>
              </a:ext>
            </a:extLst>
          </p:cNvPr>
          <p:cNvSpPr txBox="1"/>
          <p:nvPr/>
        </p:nvSpPr>
        <p:spPr>
          <a:xfrm>
            <a:off x="1548607" y="4176146"/>
            <a:ext cx="829906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FF62C8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Familiar?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BEADD9-D9D4-DD41-857C-D73BABAACE0B}"/>
              </a:ext>
            </a:extLst>
          </p:cNvPr>
          <p:cNvSpPr txBox="1"/>
          <p:nvPr/>
        </p:nvSpPr>
        <p:spPr>
          <a:xfrm>
            <a:off x="964664" y="2965573"/>
            <a:ext cx="1413849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00882B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Common name?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EEFE5D-570E-4E49-958A-CB37B4BF146A}"/>
              </a:ext>
            </a:extLst>
          </p:cNvPr>
          <p:cNvSpPr txBox="1"/>
          <p:nvPr/>
        </p:nvSpPr>
        <p:spPr>
          <a:xfrm>
            <a:off x="1215822" y="3931553"/>
            <a:ext cx="1162691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02B0F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Trustworthy?</a:t>
            </a:r>
          </a:p>
        </p:txBody>
      </p:sp>
      <p:pic>
        <p:nvPicPr>
          <p:cNvPr id="52" name="Picture 51" descr="A close up of a logo&#10;&#10;Description automatically generated">
            <a:extLst>
              <a:ext uri="{FF2B5EF4-FFF2-40B4-BE49-F238E27FC236}">
                <a16:creationId xmlns:a16="http://schemas.microsoft.com/office/drawing/2014/main" id="{0FDE92AF-F6EF-264C-B5DE-42A5EFCEC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170" y="2718981"/>
            <a:ext cx="4386678" cy="252602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6B7626F-979C-E348-AD9E-8946D9AF2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617" y="1659294"/>
            <a:ext cx="3847126" cy="10596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8EE30E-D58B-D84D-8926-66A289837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27</a:t>
            </a:fld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4888B4-AB58-9B49-9186-33852A605977}"/>
              </a:ext>
            </a:extLst>
          </p:cNvPr>
          <p:cNvSpPr/>
          <p:nvPr/>
        </p:nvSpPr>
        <p:spPr>
          <a:xfrm>
            <a:off x="2433808" y="2791837"/>
            <a:ext cx="600211" cy="304433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B19AE7-F072-AA4D-A709-F94BD9C55FAE}"/>
              </a:ext>
            </a:extLst>
          </p:cNvPr>
          <p:cNvSpPr txBox="1"/>
          <p:nvPr/>
        </p:nvSpPr>
        <p:spPr>
          <a:xfrm>
            <a:off x="1403631" y="5914081"/>
            <a:ext cx="275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Pairwise</a:t>
            </a:r>
            <a:r>
              <a:rPr lang="it-IT"/>
              <a:t> </a:t>
            </a:r>
            <a:r>
              <a:rPr lang="it-IT" err="1"/>
              <a:t>Regional</a:t>
            </a:r>
            <a:r>
              <a:rPr lang="it-IT"/>
              <a:t> </a:t>
            </a:r>
            <a:r>
              <a:rPr lang="it-IT" err="1"/>
              <a:t>Similarity</a:t>
            </a:r>
            <a:endParaRPr lang="it-IT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7583E9-A1D5-B24D-AFF8-3AE3C22C13D1}"/>
              </a:ext>
            </a:extLst>
          </p:cNvPr>
          <p:cNvGrpSpPr/>
          <p:nvPr/>
        </p:nvGrpSpPr>
        <p:grpSpPr>
          <a:xfrm>
            <a:off x="6753848" y="2546985"/>
            <a:ext cx="1583099" cy="3035603"/>
            <a:chOff x="6753848" y="2546985"/>
            <a:chExt cx="1583099" cy="303560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1729FF-EF6D-F940-BFDF-A085E4697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8932"/>
            <a:stretch/>
          </p:blipFill>
          <p:spPr>
            <a:xfrm>
              <a:off x="7031641" y="2885693"/>
              <a:ext cx="174132" cy="246296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7F7163-2CC7-014A-96C3-3A10C64A52F8}"/>
                </a:ext>
              </a:extLst>
            </p:cNvPr>
            <p:cNvSpPr txBox="1"/>
            <p:nvPr/>
          </p:nvSpPr>
          <p:spPr>
            <a:xfrm rot="16200000">
              <a:off x="6436109" y="3913599"/>
              <a:ext cx="1896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err="1"/>
                <a:t>Regional</a:t>
              </a:r>
              <a:r>
                <a:rPr lang="it-IT"/>
                <a:t> </a:t>
              </a:r>
              <a:r>
                <a:rPr lang="it-IT" err="1"/>
                <a:t>response</a:t>
              </a:r>
              <a:endParaRPr lang="it-IT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F7C77B-4BC9-C548-A67D-A4BD363A7730}"/>
                </a:ext>
              </a:extLst>
            </p:cNvPr>
            <p:cNvSpPr txBox="1"/>
            <p:nvPr/>
          </p:nvSpPr>
          <p:spPr>
            <a:xfrm>
              <a:off x="6753848" y="5213256"/>
              <a:ext cx="1474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err="1"/>
                <a:t>Low</a:t>
              </a:r>
              <a:r>
                <a:rPr lang="it-IT"/>
                <a:t> </a:t>
              </a:r>
              <a:r>
                <a:rPr lang="it-IT" err="1"/>
                <a:t>response</a:t>
              </a:r>
              <a:endParaRPr lang="it-IT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B8A39C-04BE-0640-9E9E-2BCACBA31E5A}"/>
                </a:ext>
              </a:extLst>
            </p:cNvPr>
            <p:cNvSpPr txBox="1"/>
            <p:nvPr/>
          </p:nvSpPr>
          <p:spPr>
            <a:xfrm>
              <a:off x="6818390" y="2546985"/>
              <a:ext cx="1518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High </a:t>
              </a:r>
              <a:r>
                <a:rPr lang="it-IT" err="1"/>
                <a:t>response</a:t>
              </a:r>
              <a:endParaRPr lang="it-IT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6F711AC0-50A4-B844-AD59-A51038FEC629}"/>
              </a:ext>
            </a:extLst>
          </p:cNvPr>
          <p:cNvSpPr txBox="1"/>
          <p:nvPr/>
        </p:nvSpPr>
        <p:spPr>
          <a:xfrm>
            <a:off x="4056271" y="5138239"/>
            <a:ext cx="141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Brain </a:t>
            </a:r>
            <a:r>
              <a:rPr lang="it-IT" err="1"/>
              <a:t>regions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513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FAC1579A-C5CB-0440-83FA-1D90B9909C4B}"/>
              </a:ext>
            </a:extLst>
          </p:cNvPr>
          <p:cNvSpPr/>
          <p:nvPr/>
        </p:nvSpPr>
        <p:spPr>
          <a:xfrm>
            <a:off x="2091961" y="2540937"/>
            <a:ext cx="1277680" cy="42175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" pitchFamily="2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86EFD17-D391-4348-923A-B48B0CFC42A3}"/>
              </a:ext>
            </a:extLst>
          </p:cNvPr>
          <p:cNvSpPr/>
          <p:nvPr/>
        </p:nvSpPr>
        <p:spPr>
          <a:xfrm>
            <a:off x="2838827" y="1917453"/>
            <a:ext cx="530814" cy="62433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" pitchFamily="2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2DBA83A-2866-E542-88CF-38F42D6CC2D9}"/>
              </a:ext>
            </a:extLst>
          </p:cNvPr>
          <p:cNvSpPr txBox="1"/>
          <p:nvPr/>
        </p:nvSpPr>
        <p:spPr>
          <a:xfrm>
            <a:off x="2747709" y="32975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>
              <a:latin typeface="Helvetica" pitchFamily="2" charset="0"/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C3A81302-24B2-394C-9BC1-13EE198B3307}"/>
              </a:ext>
            </a:extLst>
          </p:cNvPr>
          <p:cNvGrpSpPr/>
          <p:nvPr/>
        </p:nvGrpSpPr>
        <p:grpSpPr>
          <a:xfrm>
            <a:off x="247651" y="1472014"/>
            <a:ext cx="3964922" cy="2981023"/>
            <a:chOff x="5188328" y="1005775"/>
            <a:chExt cx="3964922" cy="298102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84766BB3-9D91-DD47-9A73-EBF1784CAE04}"/>
                </a:ext>
              </a:extLst>
            </p:cNvPr>
            <p:cNvSpPr/>
            <p:nvPr/>
          </p:nvSpPr>
          <p:spPr>
            <a:xfrm rot="16200000">
              <a:off x="8319058" y="2424726"/>
              <a:ext cx="9781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200" err="1">
                  <a:latin typeface="Helvetica" pitchFamily="2" charset="0"/>
                </a:rPr>
                <a:t>similarity</a:t>
              </a:r>
              <a:r>
                <a:rPr lang="it-IT" sz="1200">
                  <a:latin typeface="Helvetica" pitchFamily="2" charset="0"/>
                </a:rPr>
                <a:t> (</a:t>
              </a:r>
              <a:r>
                <a:rPr lang="it-IT" sz="1200" i="1" err="1">
                  <a:latin typeface="Helvetica" pitchFamily="2" charset="0"/>
                </a:rPr>
                <a:t>r</a:t>
              </a:r>
              <a:r>
                <a:rPr lang="it-IT" sz="1200">
                  <a:latin typeface="Helvetica" pitchFamily="2" charset="0"/>
                </a:rPr>
                <a:t>)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130AEC4-C038-8B49-B1A3-7BADF079082B}"/>
                </a:ext>
              </a:extLst>
            </p:cNvPr>
            <p:cNvGrpSpPr/>
            <p:nvPr/>
          </p:nvGrpSpPr>
          <p:grpSpPr>
            <a:xfrm>
              <a:off x="5476635" y="1257053"/>
              <a:ext cx="3267094" cy="2729745"/>
              <a:chOff x="7229119" y="1276479"/>
              <a:chExt cx="2136130" cy="1798661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69E73F9-99C4-F84C-9794-A079EC4F85DB}"/>
                  </a:ext>
                </a:extLst>
              </p:cNvPr>
              <p:cNvGrpSpPr/>
              <p:nvPr/>
            </p:nvGrpSpPr>
            <p:grpSpPr>
              <a:xfrm>
                <a:off x="7336036" y="1276479"/>
                <a:ext cx="1777693" cy="1714358"/>
                <a:chOff x="7336036" y="1276479"/>
                <a:chExt cx="1777693" cy="1714358"/>
              </a:xfrm>
            </p:grpSpPr>
            <p:pic>
              <p:nvPicPr>
                <p:cNvPr id="178" name="Picture 177">
                  <a:extLst>
                    <a:ext uri="{FF2B5EF4-FFF2-40B4-BE49-F238E27FC236}">
                      <a16:creationId xmlns:a16="http://schemas.microsoft.com/office/drawing/2014/main" id="{5F6F14CB-15BB-044F-A7B1-D857748CF2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3517" t="27047" r="9473" b="27429"/>
                <a:stretch/>
              </p:blipFill>
              <p:spPr>
                <a:xfrm>
                  <a:off x="7336036" y="1276479"/>
                  <a:ext cx="1777693" cy="1714358"/>
                </a:xfrm>
                <a:prstGeom prst="rect">
                  <a:avLst/>
                </a:prstGeom>
              </p:spPr>
            </p:pic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24C2C92B-EC03-3D4F-AD52-B6D1DD51FDBC}"/>
                    </a:ext>
                  </a:extLst>
                </p:cNvPr>
                <p:cNvSpPr/>
                <p:nvPr/>
              </p:nvSpPr>
              <p:spPr>
                <a:xfrm>
                  <a:off x="7369749" y="1289506"/>
                  <a:ext cx="1693930" cy="162772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latin typeface="Helvetica" pitchFamily="2" charset="0"/>
                  </a:endParaRPr>
                </a:p>
              </p:txBody>
            </p: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6872BAC9-2417-F744-AA71-388C9DFBC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08247" y="1458707"/>
                <a:ext cx="257002" cy="1333198"/>
              </a:xfrm>
              <a:prstGeom prst="rect">
                <a:avLst/>
              </a:prstGeom>
            </p:spPr>
          </p:pic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BBB2378-9379-5E49-BC00-745C6200CE2E}"/>
                  </a:ext>
                </a:extLst>
              </p:cNvPr>
              <p:cNvGrpSpPr/>
              <p:nvPr/>
            </p:nvGrpSpPr>
            <p:grpSpPr>
              <a:xfrm>
                <a:off x="7229119" y="1298900"/>
                <a:ext cx="91933" cy="1606492"/>
                <a:chOff x="7229119" y="1298900"/>
                <a:chExt cx="91933" cy="1606492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2F1BE599-336B-164B-B80F-BEDB3B255E86}"/>
                    </a:ext>
                  </a:extLst>
                </p:cNvPr>
                <p:cNvGrpSpPr/>
                <p:nvPr/>
              </p:nvGrpSpPr>
              <p:grpSpPr>
                <a:xfrm>
                  <a:off x="7249052" y="1298900"/>
                  <a:ext cx="72000" cy="1606492"/>
                  <a:chOff x="6815345" y="1329235"/>
                  <a:chExt cx="72000" cy="1606492"/>
                </a:xfrm>
              </p:grpSpPr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AACF32F4-FE55-C744-B6DC-B4BCF9B92BBF}"/>
                      </a:ext>
                    </a:extLst>
                  </p:cNvPr>
                  <p:cNvSpPr/>
                  <p:nvPr/>
                </p:nvSpPr>
                <p:spPr>
                  <a:xfrm>
                    <a:off x="6815345" y="1329235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6160E2F3-180E-B548-9559-8A66FB19EA78}"/>
                      </a:ext>
                    </a:extLst>
                  </p:cNvPr>
                  <p:cNvSpPr/>
                  <p:nvPr/>
                </p:nvSpPr>
                <p:spPr>
                  <a:xfrm>
                    <a:off x="6815345" y="1405960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E8A5B0A1-7E3F-C042-ABA0-24FD106885A7}"/>
                      </a:ext>
                    </a:extLst>
                  </p:cNvPr>
                  <p:cNvSpPr/>
                  <p:nvPr/>
                </p:nvSpPr>
                <p:spPr>
                  <a:xfrm>
                    <a:off x="6815345" y="1482685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02B511FE-9AB0-934D-9558-27E938BCF019}"/>
                      </a:ext>
                    </a:extLst>
                  </p:cNvPr>
                  <p:cNvSpPr/>
                  <p:nvPr/>
                </p:nvSpPr>
                <p:spPr>
                  <a:xfrm>
                    <a:off x="6815345" y="1559410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F535E0CA-EB1D-D149-B981-16EBE1A55CCF}"/>
                      </a:ext>
                    </a:extLst>
                  </p:cNvPr>
                  <p:cNvSpPr/>
                  <p:nvPr/>
                </p:nvSpPr>
                <p:spPr>
                  <a:xfrm>
                    <a:off x="6815345" y="1636135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7B1808C0-FAE6-9946-B8A8-4EDAC2DAB041}"/>
                      </a:ext>
                    </a:extLst>
                  </p:cNvPr>
                  <p:cNvSpPr/>
                  <p:nvPr/>
                </p:nvSpPr>
                <p:spPr>
                  <a:xfrm>
                    <a:off x="6815345" y="1712860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9E019037-5698-9046-861C-FCAAD269F9E7}"/>
                      </a:ext>
                    </a:extLst>
                  </p:cNvPr>
                  <p:cNvSpPr/>
                  <p:nvPr/>
                </p:nvSpPr>
                <p:spPr>
                  <a:xfrm>
                    <a:off x="6815345" y="1789585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101D17C1-DEF3-624E-9F7D-7635B39C4043}"/>
                      </a:ext>
                    </a:extLst>
                  </p:cNvPr>
                  <p:cNvSpPr/>
                  <p:nvPr/>
                </p:nvSpPr>
                <p:spPr>
                  <a:xfrm>
                    <a:off x="6815345" y="1866310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1D9CC6E4-0C9E-7244-ADAD-6A429194A844}"/>
                      </a:ext>
                    </a:extLst>
                  </p:cNvPr>
                  <p:cNvSpPr/>
                  <p:nvPr/>
                </p:nvSpPr>
                <p:spPr>
                  <a:xfrm>
                    <a:off x="6815345" y="1943035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B72638C9-6742-F444-AB58-87DA7B82E81C}"/>
                      </a:ext>
                    </a:extLst>
                  </p:cNvPr>
                  <p:cNvSpPr/>
                  <p:nvPr/>
                </p:nvSpPr>
                <p:spPr>
                  <a:xfrm>
                    <a:off x="6815345" y="2019760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67" name="Oval 166">
                    <a:extLst>
                      <a:ext uri="{FF2B5EF4-FFF2-40B4-BE49-F238E27FC236}">
                        <a16:creationId xmlns:a16="http://schemas.microsoft.com/office/drawing/2014/main" id="{EDFE0398-C74D-4E4C-A976-49732D917DB5}"/>
                      </a:ext>
                    </a:extLst>
                  </p:cNvPr>
                  <p:cNvSpPr/>
                  <p:nvPr/>
                </p:nvSpPr>
                <p:spPr>
                  <a:xfrm>
                    <a:off x="6815345" y="2096485"/>
                    <a:ext cx="72000" cy="72000"/>
                  </a:xfrm>
                  <a:prstGeom prst="ellipse">
                    <a:avLst/>
                  </a:prstGeom>
                  <a:solidFill>
                    <a:srgbClr val="8000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FE02BB3E-1933-6148-BB0C-84E2906077D1}"/>
                      </a:ext>
                    </a:extLst>
                  </p:cNvPr>
                  <p:cNvSpPr/>
                  <p:nvPr/>
                </p:nvSpPr>
                <p:spPr>
                  <a:xfrm>
                    <a:off x="6815345" y="2173210"/>
                    <a:ext cx="72000" cy="72000"/>
                  </a:xfrm>
                  <a:prstGeom prst="ellipse">
                    <a:avLst/>
                  </a:prstGeom>
                  <a:solidFill>
                    <a:srgbClr val="8000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6D1A84C9-3BDA-BA49-A631-C53C11C055CD}"/>
                      </a:ext>
                    </a:extLst>
                  </p:cNvPr>
                  <p:cNvSpPr/>
                  <p:nvPr/>
                </p:nvSpPr>
                <p:spPr>
                  <a:xfrm>
                    <a:off x="6815345" y="2249935"/>
                    <a:ext cx="72000" cy="72000"/>
                  </a:xfrm>
                  <a:prstGeom prst="ellipse">
                    <a:avLst/>
                  </a:prstGeom>
                  <a:solidFill>
                    <a:srgbClr val="8000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9EC6E6DB-0B4B-AD48-B73A-D08C174F541A}"/>
                      </a:ext>
                    </a:extLst>
                  </p:cNvPr>
                  <p:cNvSpPr/>
                  <p:nvPr/>
                </p:nvSpPr>
                <p:spPr>
                  <a:xfrm>
                    <a:off x="6815345" y="2326660"/>
                    <a:ext cx="72000" cy="72000"/>
                  </a:xfrm>
                  <a:prstGeom prst="ellipse">
                    <a:avLst/>
                  </a:prstGeom>
                  <a:solidFill>
                    <a:srgbClr val="8000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A9E3E504-076D-3A46-A9A4-2528C877AB6C}"/>
                      </a:ext>
                    </a:extLst>
                  </p:cNvPr>
                  <p:cNvSpPr/>
                  <p:nvPr/>
                </p:nvSpPr>
                <p:spPr>
                  <a:xfrm>
                    <a:off x="6815345" y="2403385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C2F9DB5A-59B2-3845-B405-D77AD2F2D762}"/>
                      </a:ext>
                    </a:extLst>
                  </p:cNvPr>
                  <p:cNvSpPr/>
                  <p:nvPr/>
                </p:nvSpPr>
                <p:spPr>
                  <a:xfrm>
                    <a:off x="6815345" y="2480110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73" name="Oval 172">
                    <a:extLst>
                      <a:ext uri="{FF2B5EF4-FFF2-40B4-BE49-F238E27FC236}">
                        <a16:creationId xmlns:a16="http://schemas.microsoft.com/office/drawing/2014/main" id="{074BD849-D94F-9640-9208-127948B9BFEF}"/>
                      </a:ext>
                    </a:extLst>
                  </p:cNvPr>
                  <p:cNvSpPr/>
                  <p:nvPr/>
                </p:nvSpPr>
                <p:spPr>
                  <a:xfrm>
                    <a:off x="6815345" y="2556835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887375C8-8816-AA48-BF80-E8F8F1FA2C3D}"/>
                      </a:ext>
                    </a:extLst>
                  </p:cNvPr>
                  <p:cNvSpPr/>
                  <p:nvPr/>
                </p:nvSpPr>
                <p:spPr>
                  <a:xfrm>
                    <a:off x="6815345" y="2633560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020081E3-4954-7A47-BF1E-4E6B59E6BD7F}"/>
                      </a:ext>
                    </a:extLst>
                  </p:cNvPr>
                  <p:cNvSpPr/>
                  <p:nvPr/>
                </p:nvSpPr>
                <p:spPr>
                  <a:xfrm>
                    <a:off x="6815345" y="2710285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76" name="Oval 175">
                    <a:extLst>
                      <a:ext uri="{FF2B5EF4-FFF2-40B4-BE49-F238E27FC236}">
                        <a16:creationId xmlns:a16="http://schemas.microsoft.com/office/drawing/2014/main" id="{116450AD-F9D1-9449-88C4-BD3B26CC1507}"/>
                      </a:ext>
                    </a:extLst>
                  </p:cNvPr>
                  <p:cNvSpPr/>
                  <p:nvPr/>
                </p:nvSpPr>
                <p:spPr>
                  <a:xfrm>
                    <a:off x="6815345" y="2787010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663B8700-8565-0149-806B-D494F11208A7}"/>
                      </a:ext>
                    </a:extLst>
                  </p:cNvPr>
                  <p:cNvSpPr/>
                  <p:nvPr/>
                </p:nvSpPr>
                <p:spPr>
                  <a:xfrm>
                    <a:off x="6815345" y="2863727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E6039321-ABC7-594F-A5EF-C1A7D4F325BB}"/>
                    </a:ext>
                  </a:extLst>
                </p:cNvPr>
                <p:cNvGrpSpPr/>
                <p:nvPr/>
              </p:nvGrpSpPr>
              <p:grpSpPr>
                <a:xfrm>
                  <a:off x="7229119" y="1298900"/>
                  <a:ext cx="0" cy="1606492"/>
                  <a:chOff x="6776362" y="1329235"/>
                  <a:chExt cx="0" cy="1606492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FE725507-2A0D-844B-8B60-0272DFFBEB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76362" y="1329235"/>
                    <a:ext cx="0" cy="455625"/>
                  </a:xfrm>
                  <a:prstGeom prst="line">
                    <a:avLst/>
                  </a:prstGeom>
                  <a:ln w="9525">
                    <a:solidFill>
                      <a:srgbClr val="FF04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BAE61E24-904C-C946-8EC7-A79DCD0D05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76362" y="1795960"/>
                    <a:ext cx="0" cy="292676"/>
                  </a:xfrm>
                  <a:prstGeom prst="line">
                    <a:avLst/>
                  </a:prstGeom>
                  <a:ln w="9525">
                    <a:solidFill>
                      <a:srgbClr val="FF04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928627FA-DC17-B94A-B002-86A4DFEB26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76362" y="2103597"/>
                    <a:ext cx="0" cy="292676"/>
                  </a:xfrm>
                  <a:prstGeom prst="line">
                    <a:avLst/>
                  </a:prstGeom>
                  <a:ln w="9525">
                    <a:solidFill>
                      <a:srgbClr val="8000C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C23191E1-E332-0C45-86AD-78F85FB8AE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76362" y="2412884"/>
                    <a:ext cx="0" cy="522843"/>
                  </a:xfrm>
                  <a:prstGeom prst="line">
                    <a:avLst/>
                  </a:prstGeom>
                  <a:ln w="9525">
                    <a:solidFill>
                      <a:srgbClr val="00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DA6A2DD5-0D8C-0243-9B60-6B3B5B120C0F}"/>
                  </a:ext>
                </a:extLst>
              </p:cNvPr>
              <p:cNvGrpSpPr/>
              <p:nvPr/>
            </p:nvGrpSpPr>
            <p:grpSpPr>
              <a:xfrm>
                <a:off x="7386223" y="2905675"/>
                <a:ext cx="1658582" cy="169465"/>
                <a:chOff x="7386223" y="2905675"/>
                <a:chExt cx="1658582" cy="169465"/>
              </a:xfrm>
            </p:grpSpPr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32636C3D-BBAD-394A-82CB-C638FB069774}"/>
                    </a:ext>
                  </a:extLst>
                </p:cNvPr>
                <p:cNvGrpSpPr/>
                <p:nvPr/>
              </p:nvGrpSpPr>
              <p:grpSpPr>
                <a:xfrm rot="16200000">
                  <a:off x="8180582" y="2192244"/>
                  <a:ext cx="76328" cy="1652118"/>
                  <a:chOff x="6815345" y="1329235"/>
                  <a:chExt cx="72000" cy="1606492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26B0B163-68D6-AB42-8132-6B453AFCFA62}"/>
                      </a:ext>
                    </a:extLst>
                  </p:cNvPr>
                  <p:cNvSpPr/>
                  <p:nvPr/>
                </p:nvSpPr>
                <p:spPr>
                  <a:xfrm>
                    <a:off x="6815345" y="1329235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B21F1176-02EB-2A44-8889-923310284B35}"/>
                      </a:ext>
                    </a:extLst>
                  </p:cNvPr>
                  <p:cNvSpPr/>
                  <p:nvPr/>
                </p:nvSpPr>
                <p:spPr>
                  <a:xfrm>
                    <a:off x="6815345" y="1405960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DD37CF3B-0478-0949-A5D3-A91D695DC10E}"/>
                      </a:ext>
                    </a:extLst>
                  </p:cNvPr>
                  <p:cNvSpPr/>
                  <p:nvPr/>
                </p:nvSpPr>
                <p:spPr>
                  <a:xfrm>
                    <a:off x="6815345" y="1482685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1B1E68F0-84CB-B54D-8D40-A7302AB033EF}"/>
                      </a:ext>
                    </a:extLst>
                  </p:cNvPr>
                  <p:cNvSpPr/>
                  <p:nvPr/>
                </p:nvSpPr>
                <p:spPr>
                  <a:xfrm>
                    <a:off x="6815345" y="1559410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2385641E-F10E-E743-AF44-507B7597063E}"/>
                      </a:ext>
                    </a:extLst>
                  </p:cNvPr>
                  <p:cNvSpPr/>
                  <p:nvPr/>
                </p:nvSpPr>
                <p:spPr>
                  <a:xfrm>
                    <a:off x="6815345" y="1636135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35" name="Oval 134">
                    <a:extLst>
                      <a:ext uri="{FF2B5EF4-FFF2-40B4-BE49-F238E27FC236}">
                        <a16:creationId xmlns:a16="http://schemas.microsoft.com/office/drawing/2014/main" id="{DE95AC67-1883-C843-93B3-349F7D7D10B4}"/>
                      </a:ext>
                    </a:extLst>
                  </p:cNvPr>
                  <p:cNvSpPr/>
                  <p:nvPr/>
                </p:nvSpPr>
                <p:spPr>
                  <a:xfrm>
                    <a:off x="6815345" y="1712860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EE489879-AA42-7740-B69A-FA9DFDD1DA5F}"/>
                      </a:ext>
                    </a:extLst>
                  </p:cNvPr>
                  <p:cNvSpPr/>
                  <p:nvPr/>
                </p:nvSpPr>
                <p:spPr>
                  <a:xfrm>
                    <a:off x="6815345" y="1789585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68D3A8F5-D225-F64F-9324-B3EF155F9960}"/>
                      </a:ext>
                    </a:extLst>
                  </p:cNvPr>
                  <p:cNvSpPr/>
                  <p:nvPr/>
                </p:nvSpPr>
                <p:spPr>
                  <a:xfrm>
                    <a:off x="6815345" y="1866310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FF201BFC-F6C4-434D-8214-A37CEB102A97}"/>
                      </a:ext>
                    </a:extLst>
                  </p:cNvPr>
                  <p:cNvSpPr/>
                  <p:nvPr/>
                </p:nvSpPr>
                <p:spPr>
                  <a:xfrm>
                    <a:off x="6815345" y="1943035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2015F562-74B9-CE4D-9A0B-BB6121708DFD}"/>
                      </a:ext>
                    </a:extLst>
                  </p:cNvPr>
                  <p:cNvSpPr/>
                  <p:nvPr/>
                </p:nvSpPr>
                <p:spPr>
                  <a:xfrm>
                    <a:off x="6815345" y="2019760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40" name="Oval 139">
                    <a:extLst>
                      <a:ext uri="{FF2B5EF4-FFF2-40B4-BE49-F238E27FC236}">
                        <a16:creationId xmlns:a16="http://schemas.microsoft.com/office/drawing/2014/main" id="{65C08B0B-12F6-6349-B73C-42046A0C5BC6}"/>
                      </a:ext>
                    </a:extLst>
                  </p:cNvPr>
                  <p:cNvSpPr/>
                  <p:nvPr/>
                </p:nvSpPr>
                <p:spPr>
                  <a:xfrm>
                    <a:off x="6815345" y="2096485"/>
                    <a:ext cx="72000" cy="72000"/>
                  </a:xfrm>
                  <a:prstGeom prst="ellipse">
                    <a:avLst/>
                  </a:prstGeom>
                  <a:solidFill>
                    <a:srgbClr val="8000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341E492A-6B90-814F-A0CA-CB2E5C45BE10}"/>
                      </a:ext>
                    </a:extLst>
                  </p:cNvPr>
                  <p:cNvSpPr/>
                  <p:nvPr/>
                </p:nvSpPr>
                <p:spPr>
                  <a:xfrm>
                    <a:off x="6815345" y="2173210"/>
                    <a:ext cx="72000" cy="72000"/>
                  </a:xfrm>
                  <a:prstGeom prst="ellipse">
                    <a:avLst/>
                  </a:prstGeom>
                  <a:solidFill>
                    <a:srgbClr val="8000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4976B8BB-AB9D-8E48-9F25-93301F84F650}"/>
                      </a:ext>
                    </a:extLst>
                  </p:cNvPr>
                  <p:cNvSpPr/>
                  <p:nvPr/>
                </p:nvSpPr>
                <p:spPr>
                  <a:xfrm>
                    <a:off x="6815345" y="2249935"/>
                    <a:ext cx="72000" cy="72000"/>
                  </a:xfrm>
                  <a:prstGeom prst="ellipse">
                    <a:avLst/>
                  </a:prstGeom>
                  <a:solidFill>
                    <a:srgbClr val="8000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F6A522D1-5BB1-114C-ACF6-BC92733CB88D}"/>
                      </a:ext>
                    </a:extLst>
                  </p:cNvPr>
                  <p:cNvSpPr/>
                  <p:nvPr/>
                </p:nvSpPr>
                <p:spPr>
                  <a:xfrm>
                    <a:off x="6815345" y="2326660"/>
                    <a:ext cx="72000" cy="72000"/>
                  </a:xfrm>
                  <a:prstGeom prst="ellipse">
                    <a:avLst/>
                  </a:prstGeom>
                  <a:solidFill>
                    <a:srgbClr val="8000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D4701DCF-F61C-F24F-9430-68553DD19967}"/>
                      </a:ext>
                    </a:extLst>
                  </p:cNvPr>
                  <p:cNvSpPr/>
                  <p:nvPr/>
                </p:nvSpPr>
                <p:spPr>
                  <a:xfrm>
                    <a:off x="6815345" y="2403385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67B39CCB-4449-2541-BD25-4CA3AF823C91}"/>
                      </a:ext>
                    </a:extLst>
                  </p:cNvPr>
                  <p:cNvSpPr/>
                  <p:nvPr/>
                </p:nvSpPr>
                <p:spPr>
                  <a:xfrm>
                    <a:off x="6815345" y="2480110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BC23504E-EA3F-5E4E-9B9D-7C24D7FC9BE5}"/>
                      </a:ext>
                    </a:extLst>
                  </p:cNvPr>
                  <p:cNvSpPr/>
                  <p:nvPr/>
                </p:nvSpPr>
                <p:spPr>
                  <a:xfrm>
                    <a:off x="6815345" y="2556835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0E41B811-8559-EA40-8B87-5DD490686C13}"/>
                      </a:ext>
                    </a:extLst>
                  </p:cNvPr>
                  <p:cNvSpPr/>
                  <p:nvPr/>
                </p:nvSpPr>
                <p:spPr>
                  <a:xfrm>
                    <a:off x="6815345" y="2633560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2C35190C-888D-A240-9F90-3A35B27AF6DE}"/>
                      </a:ext>
                    </a:extLst>
                  </p:cNvPr>
                  <p:cNvSpPr/>
                  <p:nvPr/>
                </p:nvSpPr>
                <p:spPr>
                  <a:xfrm>
                    <a:off x="6815345" y="2710285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9E2781E3-6C51-3346-8855-70482221E0C1}"/>
                      </a:ext>
                    </a:extLst>
                  </p:cNvPr>
                  <p:cNvSpPr/>
                  <p:nvPr/>
                </p:nvSpPr>
                <p:spPr>
                  <a:xfrm>
                    <a:off x="6815345" y="2787010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A03C4DC5-1625-2742-BA34-7E40C0939C1E}"/>
                      </a:ext>
                    </a:extLst>
                  </p:cNvPr>
                  <p:cNvSpPr/>
                  <p:nvPr/>
                </p:nvSpPr>
                <p:spPr>
                  <a:xfrm>
                    <a:off x="6815345" y="2863727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007FC7D1-4626-544B-AC7D-8937D7885F40}"/>
                    </a:ext>
                  </a:extLst>
                </p:cNvPr>
                <p:cNvGrpSpPr/>
                <p:nvPr/>
              </p:nvGrpSpPr>
              <p:grpSpPr>
                <a:xfrm rot="16200000">
                  <a:off x="8130622" y="2161276"/>
                  <a:ext cx="169465" cy="1658263"/>
                  <a:chOff x="6776362" y="1329235"/>
                  <a:chExt cx="0" cy="1606492"/>
                </a:xfrm>
              </p:grpSpPr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CE85F868-CB4B-2C4C-9799-6769ECBC8D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76362" y="1329235"/>
                    <a:ext cx="0" cy="455625"/>
                  </a:xfrm>
                  <a:prstGeom prst="line">
                    <a:avLst/>
                  </a:prstGeom>
                  <a:ln w="9525">
                    <a:solidFill>
                      <a:srgbClr val="FF04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F7127E2A-F132-D04B-A517-A4EFE27844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76362" y="1795960"/>
                    <a:ext cx="0" cy="292676"/>
                  </a:xfrm>
                  <a:prstGeom prst="line">
                    <a:avLst/>
                  </a:prstGeom>
                  <a:ln w="9525">
                    <a:solidFill>
                      <a:srgbClr val="FF04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10DAFD4B-4560-434A-BE50-A9A582EE6D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76362" y="2103597"/>
                    <a:ext cx="0" cy="292676"/>
                  </a:xfrm>
                  <a:prstGeom prst="line">
                    <a:avLst/>
                  </a:prstGeom>
                  <a:ln w="9525">
                    <a:solidFill>
                      <a:srgbClr val="8000C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7544C965-47BD-C64A-9DC8-9D4FCEA4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76362" y="2412884"/>
                    <a:ext cx="0" cy="522843"/>
                  </a:xfrm>
                  <a:prstGeom prst="line">
                    <a:avLst/>
                  </a:prstGeom>
                  <a:ln w="9525">
                    <a:solidFill>
                      <a:srgbClr val="00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CC4129D-DACC-9E41-9A2B-DE87493EC510}"/>
                </a:ext>
              </a:extLst>
            </p:cNvPr>
            <p:cNvSpPr txBox="1"/>
            <p:nvPr/>
          </p:nvSpPr>
          <p:spPr>
            <a:xfrm>
              <a:off x="5953971" y="1005775"/>
              <a:ext cx="18998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err="1">
                  <a:latin typeface="Helvetica" pitchFamily="2" charset="0"/>
                </a:rPr>
                <a:t>Function</a:t>
              </a:r>
              <a:r>
                <a:rPr lang="it-IT" sz="1200">
                  <a:latin typeface="Helvetica" pitchFamily="2" charset="0"/>
                </a:rPr>
                <a:t> </a:t>
              </a:r>
              <a:r>
                <a:rPr lang="it-IT" sz="1200" err="1">
                  <a:latin typeface="Helvetica" pitchFamily="2" charset="0"/>
                </a:rPr>
                <a:t>Similarity</a:t>
              </a:r>
              <a:r>
                <a:rPr lang="it-IT" sz="1200">
                  <a:latin typeface="Helvetica" pitchFamily="2" charset="0"/>
                </a:rPr>
                <a:t> Matrix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925B2805-1455-DC4F-99A5-9F166094CF35}"/>
                </a:ext>
              </a:extLst>
            </p:cNvPr>
            <p:cNvSpPr txBox="1"/>
            <p:nvPr/>
          </p:nvSpPr>
          <p:spPr>
            <a:xfrm rot="16200000">
              <a:off x="4953969" y="2289436"/>
              <a:ext cx="7457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err="1">
                  <a:latin typeface="Helvetica" pitchFamily="2" charset="0"/>
                </a:rPr>
                <a:t>Regions</a:t>
              </a:r>
              <a:endParaRPr lang="it-IT" sz="1200">
                <a:latin typeface="Helvetica" pitchFamily="2" charset="0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935959C-AD2C-2E4D-9DA4-B5A4DF3F1047}"/>
                </a:ext>
              </a:extLst>
            </p:cNvPr>
            <p:cNvSpPr/>
            <p:nvPr/>
          </p:nvSpPr>
          <p:spPr>
            <a:xfrm>
              <a:off x="8553079" y="1368037"/>
              <a:ext cx="6001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200">
                  <a:latin typeface="Helvetica" pitchFamily="2" charset="0"/>
                </a:rPr>
                <a:t>.75</a:t>
              </a: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558EC56-E2C9-A242-B09A-659E3FCFCB2B}"/>
                </a:ext>
              </a:extLst>
            </p:cNvPr>
            <p:cNvSpPr/>
            <p:nvPr/>
          </p:nvSpPr>
          <p:spPr>
            <a:xfrm>
              <a:off x="8463953" y="3388624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200">
                  <a:latin typeface="Helvetica" pitchFamily="2" charset="0"/>
                </a:rPr>
                <a:t>- .09</a:t>
              </a:r>
            </a:p>
          </p:txBody>
        </p:sp>
      </p:grpSp>
      <p:sp>
        <p:nvSpPr>
          <p:cNvPr id="259" name="Title 1">
            <a:extLst>
              <a:ext uri="{FF2B5EF4-FFF2-40B4-BE49-F238E27FC236}">
                <a16:creationId xmlns:a16="http://schemas.microsoft.com/office/drawing/2014/main" id="{7D14A353-07AF-B741-B352-FCA5DE430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Do </a:t>
            </a:r>
            <a:r>
              <a:rPr lang="it-IT" err="1"/>
              <a:t>regions</a:t>
            </a:r>
            <a:r>
              <a:rPr lang="it-IT"/>
              <a:t> work </a:t>
            </a:r>
            <a:r>
              <a:rPr lang="it-IT" err="1"/>
              <a:t>together</a:t>
            </a:r>
            <a:r>
              <a:rPr lang="it-IT"/>
              <a:t> or </a:t>
            </a:r>
            <a:r>
              <a:rPr lang="it-IT" err="1"/>
              <a:t>independently</a:t>
            </a:r>
            <a:r>
              <a:rPr lang="it-IT"/>
              <a:t>?</a:t>
            </a:r>
          </a:p>
        </p:txBody>
      </p:sp>
      <p:sp>
        <p:nvSpPr>
          <p:cNvPr id="262" name="Slide Number Placeholder 261">
            <a:extLst>
              <a:ext uri="{FF2B5EF4-FFF2-40B4-BE49-F238E27FC236}">
                <a16:creationId xmlns:a16="http://schemas.microsoft.com/office/drawing/2014/main" id="{389D76DC-981E-794F-B0D0-DCEB4BA4C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28</a:t>
            </a:fld>
            <a:endParaRPr lang="it-IT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DA9DEF0-2473-B04A-A20C-872F1BE899F1}"/>
              </a:ext>
            </a:extLst>
          </p:cNvPr>
          <p:cNvSpPr/>
          <p:nvPr/>
        </p:nvSpPr>
        <p:spPr>
          <a:xfrm>
            <a:off x="5097814" y="5845341"/>
            <a:ext cx="1555877" cy="249911"/>
          </a:xfrm>
          <a:prstGeom prst="rect">
            <a:avLst/>
          </a:prstGeom>
          <a:noFill/>
          <a:ln w="50800">
            <a:solidFill>
              <a:srgbClr val="F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" pitchFamily="2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00E251E-54DE-FD4E-917C-5D4B7ECA5872}"/>
              </a:ext>
            </a:extLst>
          </p:cNvPr>
          <p:cNvSpPr/>
          <p:nvPr/>
        </p:nvSpPr>
        <p:spPr>
          <a:xfrm>
            <a:off x="6749684" y="5838622"/>
            <a:ext cx="1058053" cy="249911"/>
          </a:xfrm>
          <a:prstGeom prst="rect">
            <a:avLst/>
          </a:prstGeom>
          <a:noFill/>
          <a:ln w="50800">
            <a:solidFill>
              <a:srgbClr val="F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" pitchFamily="2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2CD852A-C06E-3543-93FE-1941DF19A1E8}"/>
              </a:ext>
            </a:extLst>
          </p:cNvPr>
          <p:cNvSpPr/>
          <p:nvPr/>
        </p:nvSpPr>
        <p:spPr>
          <a:xfrm>
            <a:off x="7843109" y="5838623"/>
            <a:ext cx="1133720" cy="249911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" pitchFamily="2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5D1E801-B8E1-8440-BD00-B460D550C8CC}"/>
              </a:ext>
            </a:extLst>
          </p:cNvPr>
          <p:cNvSpPr/>
          <p:nvPr/>
        </p:nvSpPr>
        <p:spPr>
          <a:xfrm>
            <a:off x="9043569" y="5845341"/>
            <a:ext cx="1797391" cy="247172"/>
          </a:xfrm>
          <a:prstGeom prst="rect">
            <a:avLst/>
          </a:prstGeom>
          <a:noFill/>
          <a:ln w="50800">
            <a:solidFill>
              <a:srgbClr val="08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" pitchFamily="2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3FE63BA-568B-4642-BDF2-72E876843C21}"/>
              </a:ext>
            </a:extLst>
          </p:cNvPr>
          <p:cNvSpPr/>
          <p:nvPr/>
        </p:nvSpPr>
        <p:spPr>
          <a:xfrm flipV="1">
            <a:off x="4928936" y="5715229"/>
            <a:ext cx="6432567" cy="16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12629E3-18DC-894E-8A14-D08191ACFBD0}"/>
              </a:ext>
            </a:extLst>
          </p:cNvPr>
          <p:cNvSpPr txBox="1"/>
          <p:nvPr/>
        </p:nvSpPr>
        <p:spPr>
          <a:xfrm>
            <a:off x="7801120" y="5822589"/>
            <a:ext cx="1197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>
                <a:latin typeface="Helvetica" pitchFamily="2" charset="0"/>
              </a:rPr>
              <a:t>Mediotemporal</a:t>
            </a:r>
            <a:endParaRPr lang="it-IT" sz="1200">
              <a:latin typeface="Helvetica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1ED0079-E95D-3641-8715-1107BF371DA9}"/>
              </a:ext>
            </a:extLst>
          </p:cNvPr>
          <p:cNvSpPr txBox="1"/>
          <p:nvPr/>
        </p:nvSpPr>
        <p:spPr>
          <a:xfrm>
            <a:off x="9508310" y="5820264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>
                <a:latin typeface="Helvetica" pitchFamily="2" charset="0"/>
              </a:rPr>
              <a:t>Intrinsic</a:t>
            </a:r>
            <a:endParaRPr lang="it-IT" sz="1200">
              <a:latin typeface="Helvetica" pitchFamily="2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335374B-89CC-4C4B-90C9-D36E49E19EB7}"/>
              </a:ext>
            </a:extLst>
          </p:cNvPr>
          <p:cNvSpPr txBox="1"/>
          <p:nvPr/>
        </p:nvSpPr>
        <p:spPr>
          <a:xfrm>
            <a:off x="5626831" y="5844409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>
                <a:latin typeface="Helvetica" pitchFamily="2" charset="0"/>
              </a:rPr>
              <a:t>Core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4E7144D-3011-2146-A740-D7FA56B5EDDE}"/>
              </a:ext>
            </a:extLst>
          </p:cNvPr>
          <p:cNvSpPr txBox="1"/>
          <p:nvPr/>
        </p:nvSpPr>
        <p:spPr>
          <a:xfrm>
            <a:off x="6762312" y="5825077"/>
            <a:ext cx="1194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latin typeface="Helvetica" pitchFamily="2" charset="0"/>
              </a:rPr>
              <a:t>Frontolateral</a:t>
            </a:r>
            <a:endParaRPr lang="it-IT" sz="1200">
              <a:latin typeface="Helvetica" pitchFamily="2" charset="0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E18CD40C-1B88-634F-A8F1-DAB6504B115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9039" y="1532037"/>
            <a:ext cx="7213479" cy="4306586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EEC8AFC0-4E12-DB49-AE6E-7AFFDDC9541C}"/>
              </a:ext>
            </a:extLst>
          </p:cNvPr>
          <p:cNvSpPr txBox="1"/>
          <p:nvPr/>
        </p:nvSpPr>
        <p:spPr>
          <a:xfrm>
            <a:off x="6411460" y="1356757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>
                <a:latin typeface="Helvetica" pitchFamily="2" charset="0"/>
              </a:rPr>
              <a:t>Function</a:t>
            </a:r>
            <a:r>
              <a:rPr lang="it-IT" sz="1200">
                <a:latin typeface="Helvetica" pitchFamily="2" charset="0"/>
              </a:rPr>
              <a:t> </a:t>
            </a:r>
            <a:r>
              <a:rPr lang="it-IT" sz="1200" err="1">
                <a:latin typeface="Helvetica" pitchFamily="2" charset="0"/>
              </a:rPr>
              <a:t>Similarity</a:t>
            </a:r>
            <a:r>
              <a:rPr lang="it-IT" sz="1200">
                <a:latin typeface="Helvetica" pitchFamily="2" charset="0"/>
              </a:rPr>
              <a:t> </a:t>
            </a:r>
            <a:r>
              <a:rPr lang="it-IT" sz="1200" err="1">
                <a:latin typeface="Helvetica" pitchFamily="2" charset="0"/>
              </a:rPr>
              <a:t>Dendrogram</a:t>
            </a:r>
            <a:endParaRPr lang="it-IT" sz="1200">
              <a:latin typeface="Helvetica" pitchFamily="2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E698DEE-9008-4D40-9C4E-A28A830F5672}"/>
              </a:ext>
            </a:extLst>
          </p:cNvPr>
          <p:cNvGrpSpPr/>
          <p:nvPr/>
        </p:nvGrpSpPr>
        <p:grpSpPr>
          <a:xfrm>
            <a:off x="2918163" y="4624127"/>
            <a:ext cx="582784" cy="562692"/>
            <a:chOff x="9399216" y="3701278"/>
            <a:chExt cx="995593" cy="980903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015CFC84-D7E9-0F4B-807D-60D9C1AFF1DC}"/>
                </a:ext>
              </a:extLst>
            </p:cNvPr>
            <p:cNvSpPr/>
            <p:nvPr/>
          </p:nvSpPr>
          <p:spPr>
            <a:xfrm>
              <a:off x="9399216" y="4152929"/>
              <a:ext cx="995593" cy="79103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Helvetica" pitchFamily="2" charset="0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B9A2A976-3E7F-9A4B-9A65-E641415C0CD9}"/>
                </a:ext>
              </a:extLst>
            </p:cNvPr>
            <p:cNvSpPr/>
            <p:nvPr/>
          </p:nvSpPr>
          <p:spPr>
            <a:xfrm rot="16200000">
              <a:off x="9600576" y="4409948"/>
              <a:ext cx="450151" cy="94315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Helvetica" pitchFamily="2" charset="0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18ACDD4-E2A6-BD47-B8FF-77EE662EE804}"/>
                </a:ext>
              </a:extLst>
            </p:cNvPr>
            <p:cNvSpPr/>
            <p:nvPr/>
          </p:nvSpPr>
          <p:spPr>
            <a:xfrm rot="16200000">
              <a:off x="9601420" y="3879196"/>
              <a:ext cx="450151" cy="94315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Helvetica" pitchFamily="2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A285632-662E-2542-ACE2-AFC5D29B79A1}"/>
              </a:ext>
            </a:extLst>
          </p:cNvPr>
          <p:cNvGrpSpPr/>
          <p:nvPr/>
        </p:nvGrpSpPr>
        <p:grpSpPr>
          <a:xfrm>
            <a:off x="3540092" y="4619097"/>
            <a:ext cx="582784" cy="567584"/>
            <a:chOff x="10320407" y="3714936"/>
            <a:chExt cx="995593" cy="989429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ED04EF5-D2B2-F54B-950B-240CFABEFA91}"/>
                </a:ext>
              </a:extLst>
            </p:cNvPr>
            <p:cNvSpPr/>
            <p:nvPr/>
          </p:nvSpPr>
          <p:spPr>
            <a:xfrm>
              <a:off x="10320407" y="4170097"/>
              <a:ext cx="995593" cy="79103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Helvetica" pitchFamily="2" charset="0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48DDB81-84A7-7B45-A87C-B411B461087B}"/>
                </a:ext>
              </a:extLst>
            </p:cNvPr>
            <p:cNvSpPr/>
            <p:nvPr/>
          </p:nvSpPr>
          <p:spPr>
            <a:xfrm rot="5400000">
              <a:off x="10506625" y="4432589"/>
              <a:ext cx="453204" cy="9034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Helvetica" pitchFamily="2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86AE77D-6A25-FE4F-8C60-BB59D8256AC1}"/>
                </a:ext>
              </a:extLst>
            </p:cNvPr>
            <p:cNvSpPr/>
            <p:nvPr/>
          </p:nvSpPr>
          <p:spPr>
            <a:xfrm rot="5400000">
              <a:off x="10506248" y="3897087"/>
              <a:ext cx="454301" cy="89999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Helvetica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B7C05CA-6C03-C54C-AC3A-EE94103118D4}"/>
              </a:ext>
            </a:extLst>
          </p:cNvPr>
          <p:cNvGrpSpPr/>
          <p:nvPr/>
        </p:nvGrpSpPr>
        <p:grpSpPr>
          <a:xfrm>
            <a:off x="1148163" y="4686938"/>
            <a:ext cx="2617046" cy="1912005"/>
            <a:chOff x="1148163" y="4686938"/>
            <a:chExt cx="2617046" cy="1912005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C6B06CA0-AD91-0F41-B82A-3FADCF2CE7D6}"/>
                </a:ext>
              </a:extLst>
            </p:cNvPr>
            <p:cNvCxnSpPr>
              <a:cxnSpLocks/>
            </p:cNvCxnSpPr>
            <p:nvPr/>
          </p:nvCxnSpPr>
          <p:spPr>
            <a:xfrm>
              <a:off x="1891324" y="5201614"/>
              <a:ext cx="3140" cy="34387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554B6BB9-A3AE-E246-8C5D-727B9254B62F}"/>
                </a:ext>
              </a:extLst>
            </p:cNvPr>
            <p:cNvGrpSpPr/>
            <p:nvPr/>
          </p:nvGrpSpPr>
          <p:grpSpPr>
            <a:xfrm>
              <a:off x="1270524" y="4686938"/>
              <a:ext cx="651491" cy="570513"/>
              <a:chOff x="6873282" y="3799117"/>
              <a:chExt cx="1112970" cy="994536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EFD9FE3E-78E7-DD4E-978C-592D8AE1A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3282" y="3799117"/>
                <a:ext cx="1034345" cy="888565"/>
              </a:xfrm>
              <a:prstGeom prst="rect">
                <a:avLst/>
              </a:prstGeom>
            </p:spPr>
          </p:pic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B971E6B-16A0-1A4A-A659-876D719E3ACC}"/>
                  </a:ext>
                </a:extLst>
              </p:cNvPr>
              <p:cNvSpPr/>
              <p:nvPr/>
            </p:nvSpPr>
            <p:spPr>
              <a:xfrm>
                <a:off x="6879772" y="4216400"/>
                <a:ext cx="1106480" cy="86443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Helvetica" pitchFamily="2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24A096C-95E7-EE44-B6CF-B32C307830C4}"/>
                  </a:ext>
                </a:extLst>
              </p:cNvPr>
              <p:cNvSpPr/>
              <p:nvPr/>
            </p:nvSpPr>
            <p:spPr>
              <a:xfrm rot="5400000">
                <a:off x="7188737" y="4471693"/>
                <a:ext cx="490811" cy="153109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Helvetica" pitchFamily="2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E0C87B6-C9C9-DC4F-ACC0-86F416304EA2}"/>
                  </a:ext>
                </a:extLst>
              </p:cNvPr>
              <p:cNvSpPr/>
              <p:nvPr/>
            </p:nvSpPr>
            <p:spPr>
              <a:xfrm rot="5400000">
                <a:off x="7218371" y="3977866"/>
                <a:ext cx="374476" cy="109850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Helvetica" pitchFamily="2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AB567C2-ED1E-5D41-AE9B-13FA683FBB9D}"/>
                  </a:ext>
                </a:extLst>
              </p:cNvPr>
              <p:cNvSpPr/>
              <p:nvPr/>
            </p:nvSpPr>
            <p:spPr>
              <a:xfrm>
                <a:off x="6913524" y="3832485"/>
                <a:ext cx="970494" cy="8286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Helvetica" pitchFamily="2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1AFFA5E-1752-8E47-BD46-4F0EC9193F7E}"/>
                </a:ext>
              </a:extLst>
            </p:cNvPr>
            <p:cNvGrpSpPr/>
            <p:nvPr/>
          </p:nvGrpSpPr>
          <p:grpSpPr>
            <a:xfrm>
              <a:off x="1892260" y="4689820"/>
              <a:ext cx="637202" cy="522570"/>
              <a:chOff x="7944014" y="3796642"/>
              <a:chExt cx="1088558" cy="910959"/>
            </a:xfrm>
          </p:grpSpPr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8E5ACF5A-0DBE-4045-93A1-76973E47DA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44014" y="3796642"/>
                <a:ext cx="1062112" cy="881622"/>
              </a:xfrm>
              <a:prstGeom prst="rect">
                <a:avLst/>
              </a:prstGeom>
            </p:spPr>
          </p:pic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5406E20-482B-4C4A-BBC6-90C286D41660}"/>
                  </a:ext>
                </a:extLst>
              </p:cNvPr>
              <p:cNvSpPr/>
              <p:nvPr/>
            </p:nvSpPr>
            <p:spPr>
              <a:xfrm>
                <a:off x="7986251" y="4209371"/>
                <a:ext cx="1046321" cy="77429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Helvetica" pitchFamily="2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2D00DF4-F374-174C-A754-3F11BB09A250}"/>
                  </a:ext>
                </a:extLst>
              </p:cNvPr>
              <p:cNvSpPr/>
              <p:nvPr/>
            </p:nvSpPr>
            <p:spPr>
              <a:xfrm rot="16200000">
                <a:off x="8291282" y="4451335"/>
                <a:ext cx="420924" cy="91608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Helvetica" pitchFamily="2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C795C8D-3567-8945-9326-E920A497E52D}"/>
                  </a:ext>
                </a:extLst>
              </p:cNvPr>
              <p:cNvSpPr/>
              <p:nvPr/>
            </p:nvSpPr>
            <p:spPr>
              <a:xfrm rot="16200000">
                <a:off x="8300903" y="3957131"/>
                <a:ext cx="404760" cy="100535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Helvetica" pitchFamily="2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07584605-00CA-7640-9E44-FC6FE1B543D3}"/>
                  </a:ext>
                </a:extLst>
              </p:cNvPr>
              <p:cNvSpPr/>
              <p:nvPr/>
            </p:nvSpPr>
            <p:spPr>
              <a:xfrm>
                <a:off x="8002967" y="3821358"/>
                <a:ext cx="970494" cy="8286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Helvetica" pitchFamily="2" charset="0"/>
                </a:endParaRPr>
              </a:p>
            </p:txBody>
          </p:sp>
        </p:grp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EE754B00-BCCE-6B44-B96A-AC7B71D6D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6987" y="5789860"/>
              <a:ext cx="592245" cy="587502"/>
            </a:xfrm>
            <a:prstGeom prst="rect">
              <a:avLst/>
            </a:prstGeom>
          </p:spPr>
        </p:pic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B64F42B-3A2F-9247-8E6D-9201269B276B}"/>
                </a:ext>
              </a:extLst>
            </p:cNvPr>
            <p:cNvCxnSpPr>
              <a:cxnSpLocks/>
            </p:cNvCxnSpPr>
            <p:nvPr/>
          </p:nvCxnSpPr>
          <p:spPr>
            <a:xfrm>
              <a:off x="1739825" y="5732225"/>
              <a:ext cx="326569" cy="0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1BA53CA-4B6D-074C-87EC-699E6052EFE9}"/>
                </a:ext>
              </a:extLst>
            </p:cNvPr>
            <p:cNvSpPr txBox="1"/>
            <p:nvPr/>
          </p:nvSpPr>
          <p:spPr>
            <a:xfrm>
              <a:off x="1742803" y="552147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>
                  <a:latin typeface="Helvetica" pitchFamily="2" charset="0"/>
                </a:rPr>
                <a:t>**</a:t>
              </a:r>
            </a:p>
          </p:txBody>
        </p:sp>
        <p:sp>
          <p:nvSpPr>
            <p:cNvPr id="193" name="Line">
              <a:extLst>
                <a:ext uri="{FF2B5EF4-FFF2-40B4-BE49-F238E27FC236}">
                  <a16:creationId xmlns:a16="http://schemas.microsoft.com/office/drawing/2014/main" id="{32A1CC63-F7EA-D74A-AF5B-671F0F6E912A}"/>
                </a:ext>
              </a:extLst>
            </p:cNvPr>
            <p:cNvSpPr/>
            <p:nvPr/>
          </p:nvSpPr>
          <p:spPr>
            <a:xfrm flipH="1" flipV="1">
              <a:off x="1463407" y="5621833"/>
              <a:ext cx="0" cy="774090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Helvetica" pitchFamily="2" charset="0"/>
              </a:endParaRPr>
            </a:p>
          </p:txBody>
        </p:sp>
        <p:sp>
          <p:nvSpPr>
            <p:cNvPr id="194" name="Line">
              <a:extLst>
                <a:ext uri="{FF2B5EF4-FFF2-40B4-BE49-F238E27FC236}">
                  <a16:creationId xmlns:a16="http://schemas.microsoft.com/office/drawing/2014/main" id="{4D14D2FC-6C88-944B-B25A-529BB9C887A9}"/>
                </a:ext>
              </a:extLst>
            </p:cNvPr>
            <p:cNvSpPr/>
            <p:nvPr/>
          </p:nvSpPr>
          <p:spPr>
            <a:xfrm flipV="1">
              <a:off x="1468734" y="6387198"/>
              <a:ext cx="837894" cy="0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Helvetica" pitchFamily="2" charset="0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1712E314-62AD-8E47-ADC6-2331C738F6FC}"/>
                </a:ext>
              </a:extLst>
            </p:cNvPr>
            <p:cNvSpPr txBox="1"/>
            <p:nvPr/>
          </p:nvSpPr>
          <p:spPr>
            <a:xfrm rot="16200000">
              <a:off x="696597" y="5870378"/>
              <a:ext cx="11801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>
                  <a:latin typeface="Helvetica" pitchFamily="2" charset="0"/>
                </a:rPr>
                <a:t>Model </a:t>
              </a:r>
              <a:r>
                <a:rPr lang="it-IT" sz="1200" err="1">
                  <a:latin typeface="Helvetica" pitchFamily="2" charset="0"/>
                </a:rPr>
                <a:t>evidence</a:t>
              </a:r>
              <a:endParaRPr lang="it-IT" sz="1200">
                <a:latin typeface="Helvetica" pitchFamily="2" charset="0"/>
              </a:endParaRP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B7527B0F-7A14-1D46-8624-3354B8E1B317}"/>
                </a:ext>
              </a:extLst>
            </p:cNvPr>
            <p:cNvGrpSpPr/>
            <p:nvPr/>
          </p:nvGrpSpPr>
          <p:grpSpPr>
            <a:xfrm>
              <a:off x="2481520" y="5960755"/>
              <a:ext cx="878092" cy="452578"/>
              <a:chOff x="10906956" y="5433440"/>
              <a:chExt cx="878092" cy="452578"/>
            </a:xfrm>
          </p:grpSpPr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909A589D-BCBA-1642-B6F9-05C9F3C12272}"/>
                  </a:ext>
                </a:extLst>
              </p:cNvPr>
              <p:cNvSpPr/>
              <p:nvPr/>
            </p:nvSpPr>
            <p:spPr>
              <a:xfrm>
                <a:off x="11026507" y="5433440"/>
                <a:ext cx="75854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1100" err="1">
                    <a:latin typeface="Helvetica" pitchFamily="2" charset="0"/>
                  </a:rPr>
                  <a:t>Modelled</a:t>
                </a:r>
                <a:endParaRPr lang="it-IT" sz="1100">
                  <a:latin typeface="Helvetica" pitchFamily="2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78256132-FB64-364B-B244-50D9656113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06956" y="5469854"/>
                <a:ext cx="180000" cy="180000"/>
              </a:xfrm>
              <a:prstGeom prst="rect">
                <a:avLst/>
              </a:prstGeom>
              <a:gradFill flip="none" rotWithShape="1">
                <a:gsLst>
                  <a:gs pos="50000">
                    <a:srgbClr val="FFFF00"/>
                  </a:gs>
                  <a:gs pos="50000">
                    <a:srgbClr val="D0D825"/>
                  </a:gs>
                  <a:gs pos="50000">
                    <a:srgbClr val="D0D825"/>
                  </a:gs>
                  <a:gs pos="50000">
                    <a:srgbClr val="96A64F">
                      <a:lumMod val="98000"/>
                      <a:lumOff val="2000"/>
                    </a:srgbClr>
                  </a:gs>
                  <a:gs pos="51000">
                    <a:srgbClr val="305099">
                      <a:lumMod val="99000"/>
                      <a:lumOff val="1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000">
                  <a:latin typeface="Helvetica" pitchFamily="2" charset="0"/>
                </a:endParaRPr>
              </a:p>
            </p:txBody>
          </p:sp>
          <p:pic>
            <p:nvPicPr>
              <p:cNvPr id="199" name="Picture 198">
                <a:extLst>
                  <a:ext uri="{FF2B5EF4-FFF2-40B4-BE49-F238E27FC236}">
                    <a16:creationId xmlns:a16="http://schemas.microsoft.com/office/drawing/2014/main" id="{38D5533E-89CC-B14B-AB3A-1412929582A5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06956" y="5706018"/>
                <a:ext cx="180000" cy="180000"/>
              </a:xfrm>
              <a:prstGeom prst="rect">
                <a:avLst/>
              </a:prstGeom>
            </p:spPr>
          </p:pic>
        </p:grp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FED5302-2D48-1B41-BDC4-EDC7A5717D46}"/>
                </a:ext>
              </a:extLst>
            </p:cNvPr>
            <p:cNvSpPr/>
            <p:nvPr/>
          </p:nvSpPr>
          <p:spPr>
            <a:xfrm>
              <a:off x="2601071" y="6201783"/>
              <a:ext cx="101341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100" err="1">
                  <a:latin typeface="Helvetica" pitchFamily="2" charset="0"/>
                </a:rPr>
                <a:t>Not</a:t>
              </a:r>
              <a:r>
                <a:rPr lang="it-IT" sz="1000">
                  <a:latin typeface="Helvetica" pitchFamily="2" charset="0"/>
                </a:rPr>
                <a:t> </a:t>
              </a:r>
              <a:r>
                <a:rPr lang="it-IT" sz="1100" err="1">
                  <a:latin typeface="Helvetica" pitchFamily="2" charset="0"/>
                </a:rPr>
                <a:t>modelled</a:t>
              </a:r>
              <a:endParaRPr lang="it-IT" sz="1100">
                <a:latin typeface="Helvetica" pitchFamily="2" charset="0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24658E1-C75F-3E4B-93B3-1171F250FFB2}"/>
                </a:ext>
              </a:extLst>
            </p:cNvPr>
            <p:cNvSpPr txBox="1"/>
            <p:nvPr/>
          </p:nvSpPr>
          <p:spPr>
            <a:xfrm>
              <a:off x="2296560" y="5329676"/>
              <a:ext cx="8418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>
                  <a:latin typeface="Helvetica" pitchFamily="2" charset="0"/>
                </a:rPr>
                <a:t>**   p &lt; .01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5D7889B9-DBEA-F443-831A-7F05C25D0CA3}"/>
                </a:ext>
              </a:extLst>
            </p:cNvPr>
            <p:cNvSpPr/>
            <p:nvPr/>
          </p:nvSpPr>
          <p:spPr>
            <a:xfrm>
              <a:off x="2530540" y="4802962"/>
              <a:ext cx="12346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200">
                  <a:latin typeface="Helvetica" pitchFamily="2" charset="0"/>
                </a:rPr>
                <a:t>RSA </a:t>
              </a:r>
              <a:r>
                <a:rPr lang="it-IT" sz="1200" err="1">
                  <a:latin typeface="Helvetica" pitchFamily="2" charset="0"/>
                </a:rPr>
                <a:t>models</a:t>
              </a:r>
              <a:endParaRPr lang="it-IT" sz="1200">
                <a:latin typeface="Helvetica" pitchFamily="2" charset="0"/>
              </a:endParaRPr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B8DF2A12-115C-CD40-83AA-F71421BB4C8A}"/>
              </a:ext>
            </a:extLst>
          </p:cNvPr>
          <p:cNvSpPr/>
          <p:nvPr/>
        </p:nvSpPr>
        <p:spPr>
          <a:xfrm>
            <a:off x="4963202" y="4810720"/>
            <a:ext cx="729147" cy="82855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48D791D3-3CB5-4D42-A820-667852AA851C}"/>
              </a:ext>
            </a:extLst>
          </p:cNvPr>
          <p:cNvSpPr/>
          <p:nvPr/>
        </p:nvSpPr>
        <p:spPr>
          <a:xfrm>
            <a:off x="4957799" y="4817438"/>
            <a:ext cx="5770794" cy="82855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30A42642-E6FB-C742-8836-2A894C81F913}"/>
              </a:ext>
            </a:extLst>
          </p:cNvPr>
          <p:cNvSpPr/>
          <p:nvPr/>
        </p:nvSpPr>
        <p:spPr>
          <a:xfrm>
            <a:off x="4974845" y="3613220"/>
            <a:ext cx="1774839" cy="202072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2685A05E-40E0-A140-9EE6-C26654E185C9}"/>
              </a:ext>
            </a:extLst>
          </p:cNvPr>
          <p:cNvSpPr/>
          <p:nvPr/>
        </p:nvSpPr>
        <p:spPr>
          <a:xfrm>
            <a:off x="8949622" y="3620391"/>
            <a:ext cx="1774839" cy="202072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DF7CF00-69AE-B44A-A0DF-5775DA2F4B0F}"/>
              </a:ext>
            </a:extLst>
          </p:cNvPr>
          <p:cNvSpPr/>
          <p:nvPr/>
        </p:nvSpPr>
        <p:spPr>
          <a:xfrm>
            <a:off x="6749685" y="3608735"/>
            <a:ext cx="1007348" cy="202072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73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/>
      <p:bldP spid="207" grpId="1" animBg="1"/>
      <p:bldP spid="210" grpId="0" animBg="1"/>
      <p:bldP spid="210" grpId="1" animBg="1"/>
      <p:bldP spid="211" grpId="0" animBg="1"/>
      <p:bldP spid="211" grpId="1" animBg="1"/>
      <p:bldP spid="212" grpId="0" animBg="1"/>
      <p:bldP spid="2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BFAE4-1C7C-5F43-B897-3A384519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29</a:t>
            </a:fld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20BD25-BB52-1F4B-A1C2-DCAE6D38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r>
              <a:rPr lang="it-IT"/>
              <a:t>: </a:t>
            </a:r>
            <a:r>
              <a:rPr lang="it-IT" err="1"/>
              <a:t>Questions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4F8B5-8A28-9241-97E2-DEE705828140}"/>
              </a:ext>
            </a:extLst>
          </p:cNvPr>
          <p:cNvSpPr txBox="1"/>
          <p:nvPr/>
        </p:nvSpPr>
        <p:spPr>
          <a:xfrm>
            <a:off x="838200" y="1395921"/>
            <a:ext cx="8678145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strike="sngStrike" err="1"/>
              <a:t>Q</a:t>
            </a:r>
            <a:r>
              <a:rPr lang="it-IT" sz="2600" strike="sngStrike"/>
              <a:t>: </a:t>
            </a:r>
            <a:r>
              <a:rPr lang="it-IT" sz="2600" strike="sngStrike" err="1"/>
              <a:t>Is</a:t>
            </a:r>
            <a:r>
              <a:rPr lang="it-IT" sz="2600" strike="sngStrike"/>
              <a:t> </a:t>
            </a:r>
            <a:r>
              <a:rPr lang="it-IT" sz="2600" strike="sngStrike" err="1"/>
              <a:t>person</a:t>
            </a:r>
            <a:r>
              <a:rPr lang="it-IT" sz="2600" strike="sngStrike"/>
              <a:t> </a:t>
            </a:r>
            <a:r>
              <a:rPr lang="it-IT" sz="2600" strike="sngStrike" err="1"/>
              <a:t>knowledge</a:t>
            </a:r>
            <a:r>
              <a:rPr lang="it-IT" sz="2600" strike="sngStrike"/>
              <a:t> </a:t>
            </a:r>
            <a:r>
              <a:rPr lang="it-IT" sz="2600" strike="sngStrike" err="1"/>
              <a:t>represented</a:t>
            </a:r>
            <a:r>
              <a:rPr lang="it-IT" sz="2600" strike="sngStrike"/>
              <a:t> in </a:t>
            </a:r>
            <a:r>
              <a:rPr lang="it-IT" sz="2600" strike="sngStrike" err="1"/>
              <a:t>all</a:t>
            </a:r>
            <a:r>
              <a:rPr lang="it-IT" sz="2600" strike="sngStrike"/>
              <a:t> </a:t>
            </a:r>
            <a:r>
              <a:rPr lang="it-IT" sz="2600" strike="sngStrike" err="1"/>
              <a:t>regions</a:t>
            </a:r>
            <a:r>
              <a:rPr lang="it-IT" sz="2600" strike="sngStrike"/>
              <a:t>?</a:t>
            </a:r>
          </a:p>
          <a:p>
            <a:r>
              <a:rPr lang="it-IT" sz="2600"/>
              <a:t>A: </a:t>
            </a:r>
            <a:r>
              <a:rPr lang="it-IT" sz="2600" err="1"/>
              <a:t>Person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engages</a:t>
            </a:r>
            <a:r>
              <a:rPr lang="it-IT" sz="2600"/>
              <a:t> </a:t>
            </a:r>
            <a:r>
              <a:rPr lang="it-IT" sz="2600" i="1" err="1"/>
              <a:t>extended</a:t>
            </a:r>
            <a:r>
              <a:rPr lang="it-IT" sz="2600"/>
              <a:t>, </a:t>
            </a:r>
            <a:r>
              <a:rPr lang="it-IT" sz="2600" err="1"/>
              <a:t>but</a:t>
            </a:r>
            <a:r>
              <a:rPr lang="it-IT" sz="2600"/>
              <a:t> </a:t>
            </a:r>
            <a:r>
              <a:rPr lang="it-IT" sz="2600" err="1"/>
              <a:t>not</a:t>
            </a:r>
            <a:r>
              <a:rPr lang="it-IT" sz="2600"/>
              <a:t> </a:t>
            </a:r>
            <a:r>
              <a:rPr lang="it-IT" sz="2600" i="1"/>
              <a:t>core</a:t>
            </a:r>
            <a:r>
              <a:rPr lang="it-IT" sz="2600"/>
              <a:t> </a:t>
            </a:r>
            <a:r>
              <a:rPr lang="it-IT" sz="2600" err="1"/>
              <a:t>regions</a:t>
            </a:r>
            <a:endParaRPr lang="it-IT" sz="2600"/>
          </a:p>
          <a:p>
            <a:endParaRPr lang="it-IT" sz="2600"/>
          </a:p>
          <a:p>
            <a:r>
              <a:rPr lang="it-IT" sz="2600" strike="sngStrike" err="1"/>
              <a:t>Q:Represented</a:t>
            </a:r>
            <a:r>
              <a:rPr lang="it-IT" sz="2600" strike="sngStrike"/>
              <a:t> in </a:t>
            </a:r>
            <a:r>
              <a:rPr lang="it-IT" sz="2600" strike="sngStrike" err="1"/>
              <a:t>all</a:t>
            </a:r>
            <a:r>
              <a:rPr lang="it-IT" sz="2600" strike="sngStrike"/>
              <a:t> </a:t>
            </a:r>
            <a:r>
              <a:rPr lang="it-IT" sz="2600" strike="sngStrike" err="1"/>
              <a:t>regions</a:t>
            </a:r>
            <a:r>
              <a:rPr lang="it-IT" sz="2600" strike="sngStrike"/>
              <a:t> </a:t>
            </a:r>
            <a:r>
              <a:rPr lang="it-IT" sz="2600" strike="sngStrike" err="1"/>
              <a:t>equally</a:t>
            </a:r>
            <a:r>
              <a:rPr lang="it-IT" sz="2600" strike="sngStrike"/>
              <a:t>?</a:t>
            </a:r>
          </a:p>
          <a:p>
            <a:r>
              <a:rPr lang="it-IT" sz="2600" err="1"/>
              <a:t>A:Tuned</a:t>
            </a:r>
            <a:r>
              <a:rPr lang="it-IT" sz="2600"/>
              <a:t> </a:t>
            </a:r>
            <a:r>
              <a:rPr lang="it-IT" sz="2600" err="1"/>
              <a:t>response</a:t>
            </a:r>
            <a:endParaRPr lang="it-IT" sz="2600"/>
          </a:p>
          <a:p>
            <a:endParaRPr lang="it-IT" sz="2600"/>
          </a:p>
          <a:p>
            <a:r>
              <a:rPr lang="it-IT" sz="2600" err="1"/>
              <a:t>Q:Do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 work </a:t>
            </a:r>
            <a:r>
              <a:rPr lang="it-IT" sz="2600" err="1"/>
              <a:t>together</a:t>
            </a:r>
            <a:r>
              <a:rPr lang="it-IT" sz="2600"/>
              <a:t> or </a:t>
            </a:r>
            <a:r>
              <a:rPr lang="it-IT" sz="2600" err="1"/>
              <a:t>independently</a:t>
            </a:r>
            <a:r>
              <a:rPr lang="it-IT" sz="2600"/>
              <a:t>?</a:t>
            </a:r>
          </a:p>
          <a:p>
            <a:endParaRPr lang="it-IT" sz="2600"/>
          </a:p>
          <a:p>
            <a:endParaRPr lang="it-IT" sz="2600"/>
          </a:p>
          <a:p>
            <a:r>
              <a:rPr lang="it-IT" sz="2600" err="1"/>
              <a:t>Q:Similarities</a:t>
            </a:r>
            <a:r>
              <a:rPr lang="it-IT" sz="2600"/>
              <a:t> in the way </a:t>
            </a:r>
            <a:r>
              <a:rPr lang="it-IT" sz="2600" err="1"/>
              <a:t>aspects</a:t>
            </a:r>
            <a:r>
              <a:rPr lang="it-IT" sz="2600"/>
              <a:t> are </a:t>
            </a:r>
            <a:r>
              <a:rPr lang="it-IT" sz="2600" err="1"/>
              <a:t>represented</a:t>
            </a:r>
            <a:r>
              <a:rPr lang="it-IT" sz="2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9051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BFAE4-1C7C-5F43-B897-3A384519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30</a:t>
            </a:fld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20BD25-BB52-1F4B-A1C2-DCAE6D38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r>
              <a:rPr lang="it-IT"/>
              <a:t>: </a:t>
            </a:r>
            <a:r>
              <a:rPr lang="it-IT" err="1"/>
              <a:t>Questions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4F8B5-8A28-9241-97E2-DEE705828140}"/>
              </a:ext>
            </a:extLst>
          </p:cNvPr>
          <p:cNvSpPr txBox="1"/>
          <p:nvPr/>
        </p:nvSpPr>
        <p:spPr>
          <a:xfrm>
            <a:off x="838200" y="1395921"/>
            <a:ext cx="1122268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strike="sngStrike" dirty="0" err="1"/>
              <a:t>Q</a:t>
            </a:r>
            <a:r>
              <a:rPr lang="it-IT" sz="2600" strike="sngStrike" dirty="0"/>
              <a:t>: </a:t>
            </a:r>
            <a:r>
              <a:rPr lang="it-IT" sz="2600" strike="sngStrike" dirty="0" err="1"/>
              <a:t>Is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person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knowledge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represented</a:t>
            </a:r>
            <a:r>
              <a:rPr lang="it-IT" sz="2600" strike="sngStrike" dirty="0"/>
              <a:t> in </a:t>
            </a:r>
            <a:r>
              <a:rPr lang="it-IT" sz="2600" strike="sngStrike" dirty="0" err="1"/>
              <a:t>all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regions</a:t>
            </a:r>
            <a:r>
              <a:rPr lang="it-IT" sz="2600" strike="sngStrike" dirty="0"/>
              <a:t>?</a:t>
            </a:r>
          </a:p>
          <a:p>
            <a:r>
              <a:rPr lang="it-IT" sz="2600" dirty="0"/>
              <a:t>A: </a:t>
            </a:r>
            <a:r>
              <a:rPr lang="it-IT" sz="2600" dirty="0" err="1"/>
              <a:t>Person</a:t>
            </a:r>
            <a:r>
              <a:rPr lang="it-IT" sz="2600" dirty="0"/>
              <a:t> </a:t>
            </a:r>
            <a:r>
              <a:rPr lang="it-IT" sz="2600" dirty="0" err="1"/>
              <a:t>knowledge</a:t>
            </a:r>
            <a:r>
              <a:rPr lang="it-IT" sz="2600" dirty="0"/>
              <a:t> </a:t>
            </a:r>
            <a:r>
              <a:rPr lang="it-IT" sz="2600" dirty="0" err="1"/>
              <a:t>engages</a:t>
            </a:r>
            <a:r>
              <a:rPr lang="it-IT" sz="2600" dirty="0"/>
              <a:t> </a:t>
            </a:r>
            <a:r>
              <a:rPr lang="it-IT" sz="2600" i="1" dirty="0" err="1"/>
              <a:t>extended</a:t>
            </a:r>
            <a:r>
              <a:rPr lang="it-IT" sz="2600" dirty="0"/>
              <a:t>, </a:t>
            </a:r>
            <a:r>
              <a:rPr lang="it-IT" sz="2600" dirty="0" err="1"/>
              <a:t>but</a:t>
            </a:r>
            <a:r>
              <a:rPr lang="it-IT" sz="2600" dirty="0"/>
              <a:t> </a:t>
            </a:r>
            <a:r>
              <a:rPr lang="it-IT" sz="2600" dirty="0" err="1"/>
              <a:t>not</a:t>
            </a:r>
            <a:r>
              <a:rPr lang="it-IT" sz="2600" dirty="0"/>
              <a:t> </a:t>
            </a:r>
            <a:r>
              <a:rPr lang="it-IT" sz="2600" i="1" dirty="0"/>
              <a:t>core</a:t>
            </a:r>
            <a:r>
              <a:rPr lang="it-IT" sz="2600" dirty="0"/>
              <a:t> </a:t>
            </a:r>
            <a:r>
              <a:rPr lang="it-IT" sz="2600" dirty="0" err="1"/>
              <a:t>regions</a:t>
            </a:r>
            <a:endParaRPr lang="it-IT" sz="2600" dirty="0"/>
          </a:p>
          <a:p>
            <a:endParaRPr lang="it-IT" sz="2600" dirty="0"/>
          </a:p>
          <a:p>
            <a:r>
              <a:rPr lang="it-IT" sz="2600" strike="sngStrike" dirty="0" err="1"/>
              <a:t>Q:Represented</a:t>
            </a:r>
            <a:r>
              <a:rPr lang="it-IT" sz="2600" strike="sngStrike" dirty="0"/>
              <a:t> in </a:t>
            </a:r>
            <a:r>
              <a:rPr lang="it-IT" sz="2600" strike="sngStrike" dirty="0" err="1"/>
              <a:t>all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regions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equally</a:t>
            </a:r>
            <a:r>
              <a:rPr lang="it-IT" sz="2600" strike="sngStrike" dirty="0"/>
              <a:t>?</a:t>
            </a:r>
          </a:p>
          <a:p>
            <a:r>
              <a:rPr lang="it-IT" sz="2600" dirty="0" err="1"/>
              <a:t>A:Tuned</a:t>
            </a:r>
            <a:r>
              <a:rPr lang="it-IT" sz="2600" dirty="0"/>
              <a:t> </a:t>
            </a:r>
            <a:r>
              <a:rPr lang="it-IT" sz="2600" dirty="0" err="1"/>
              <a:t>response</a:t>
            </a:r>
            <a:endParaRPr lang="it-IT" sz="2600" dirty="0"/>
          </a:p>
          <a:p>
            <a:endParaRPr lang="it-IT" sz="2600" dirty="0"/>
          </a:p>
          <a:p>
            <a:r>
              <a:rPr lang="it-IT" sz="2600" strike="sngStrike" dirty="0" err="1"/>
              <a:t>Q:Do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regions</a:t>
            </a:r>
            <a:r>
              <a:rPr lang="it-IT" sz="2600" strike="sngStrike" dirty="0"/>
              <a:t> work </a:t>
            </a:r>
            <a:r>
              <a:rPr lang="it-IT" sz="2600" strike="sngStrike" dirty="0" err="1"/>
              <a:t>together</a:t>
            </a:r>
            <a:r>
              <a:rPr lang="it-IT" sz="2600" strike="sngStrike" dirty="0"/>
              <a:t> or </a:t>
            </a:r>
            <a:r>
              <a:rPr lang="it-IT" sz="2600" strike="sngStrike" dirty="0" err="1"/>
              <a:t>independently</a:t>
            </a:r>
            <a:r>
              <a:rPr lang="it-IT" sz="2600" strike="sngStrike" dirty="0"/>
              <a:t>?</a:t>
            </a:r>
          </a:p>
          <a:p>
            <a:r>
              <a:rPr lang="it-IT" sz="2600" dirty="0"/>
              <a:t>A: Internalised </a:t>
            </a:r>
            <a:r>
              <a:rPr lang="it-IT" sz="2600" dirty="0" err="1"/>
              <a:t>cognition</a:t>
            </a:r>
            <a:r>
              <a:rPr lang="it-IT" sz="2600" dirty="0"/>
              <a:t> and </a:t>
            </a:r>
            <a:r>
              <a:rPr lang="it-IT" sz="2600" dirty="0" err="1"/>
              <a:t>Fronto-Lateral</a:t>
            </a:r>
            <a:r>
              <a:rPr lang="it-IT" sz="2600" dirty="0"/>
              <a:t> </a:t>
            </a:r>
            <a:r>
              <a:rPr lang="it-IT" sz="2600" dirty="0" err="1"/>
              <a:t>regions</a:t>
            </a:r>
            <a:r>
              <a:rPr lang="it-IT" sz="2600" dirty="0"/>
              <a:t> </a:t>
            </a:r>
            <a:r>
              <a:rPr lang="it-IT" sz="2600" dirty="0" err="1"/>
              <a:t>perform</a:t>
            </a:r>
            <a:r>
              <a:rPr lang="it-IT" sz="2600" dirty="0"/>
              <a:t> </a:t>
            </a:r>
            <a:r>
              <a:rPr lang="it-IT" sz="2600" dirty="0" err="1"/>
              <a:t>different</a:t>
            </a:r>
            <a:r>
              <a:rPr lang="it-IT" sz="2600" dirty="0"/>
              <a:t> </a:t>
            </a:r>
            <a:r>
              <a:rPr lang="it-IT" sz="2600" dirty="0" err="1"/>
              <a:t>functions</a:t>
            </a:r>
            <a:endParaRPr lang="it-IT" sz="2600" dirty="0"/>
          </a:p>
          <a:p>
            <a:endParaRPr lang="it-IT" sz="2600" dirty="0"/>
          </a:p>
          <a:p>
            <a:r>
              <a:rPr lang="it-IT" sz="2600" dirty="0" err="1"/>
              <a:t>Q:Similarities</a:t>
            </a:r>
            <a:r>
              <a:rPr lang="it-IT" sz="2600" dirty="0"/>
              <a:t> in the way </a:t>
            </a:r>
            <a:r>
              <a:rPr lang="it-IT" sz="2600" dirty="0" err="1"/>
              <a:t>aspects</a:t>
            </a:r>
            <a:r>
              <a:rPr lang="it-IT" sz="2600" dirty="0"/>
              <a:t> are </a:t>
            </a:r>
            <a:r>
              <a:rPr lang="it-IT" sz="2600" dirty="0" err="1"/>
              <a:t>represented</a:t>
            </a:r>
            <a:r>
              <a:rPr lang="it-IT" sz="2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2961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69B3-A297-1648-9381-ACA9607E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Background: Brain </a:t>
            </a:r>
            <a:r>
              <a:rPr lang="it-IT" err="1"/>
              <a:t>areas</a:t>
            </a:r>
            <a:r>
              <a:rPr lang="it-IT"/>
              <a:t> </a:t>
            </a:r>
            <a:r>
              <a:rPr lang="it-IT" err="1"/>
              <a:t>involved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8078-05BA-6249-BB24-57592F2EA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it-IT" err="1"/>
              <a:t>Involves</a:t>
            </a:r>
            <a:r>
              <a:rPr lang="it-IT"/>
              <a:t> </a:t>
            </a:r>
            <a:r>
              <a:rPr lang="it-IT" err="1"/>
              <a:t>Sensory</a:t>
            </a:r>
            <a:r>
              <a:rPr lang="it-IT"/>
              <a:t>/Motor </a:t>
            </a:r>
            <a:r>
              <a:rPr lang="it-IT" err="1"/>
              <a:t>areas</a:t>
            </a:r>
            <a:endParaRPr lang="it-IT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192CC8-EA39-1E4B-86CE-8C3002494F44}"/>
              </a:ext>
            </a:extLst>
          </p:cNvPr>
          <p:cNvGrpSpPr/>
          <p:nvPr/>
        </p:nvGrpSpPr>
        <p:grpSpPr>
          <a:xfrm>
            <a:off x="838200" y="3168235"/>
            <a:ext cx="3857916" cy="3233273"/>
            <a:chOff x="1066800" y="3355902"/>
            <a:chExt cx="3857916" cy="323327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4F0B010-B837-B140-829E-571768E6C331}"/>
                </a:ext>
              </a:extLst>
            </p:cNvPr>
            <p:cNvGrpSpPr/>
            <p:nvPr/>
          </p:nvGrpSpPr>
          <p:grpSpPr>
            <a:xfrm>
              <a:off x="1066800" y="3355902"/>
              <a:ext cx="3857916" cy="3001766"/>
              <a:chOff x="1066800" y="3355902"/>
              <a:chExt cx="3857916" cy="3001766"/>
            </a:xfrm>
          </p:grpSpPr>
          <p:pic>
            <p:nvPicPr>
              <p:cNvPr id="10" name="Picture 9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5BD36280-9F52-504D-BDBA-2711399AE1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216"/>
              <a:stretch/>
            </p:blipFill>
            <p:spPr>
              <a:xfrm>
                <a:off x="1066800" y="3654369"/>
                <a:ext cx="3857916" cy="270329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14459E-7097-C546-B575-EAB95EF33330}"/>
                  </a:ext>
                </a:extLst>
              </p:cNvPr>
              <p:cNvSpPr txBox="1"/>
              <p:nvPr/>
            </p:nvSpPr>
            <p:spPr>
              <a:xfrm>
                <a:off x="1415143" y="3355902"/>
                <a:ext cx="3075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/>
                  <a:t>Activity </a:t>
                </a:r>
                <a:r>
                  <a:rPr lang="it-IT" err="1"/>
                  <a:t>specific</a:t>
                </a:r>
                <a:r>
                  <a:rPr lang="it-IT"/>
                  <a:t> to some </a:t>
                </a:r>
                <a:r>
                  <a:rPr lang="it-IT" err="1"/>
                  <a:t>words</a:t>
                </a:r>
                <a:endParaRPr lang="it-IT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BDE1B5-4D5B-0744-9BD3-8432D3E2DFA2}"/>
                </a:ext>
              </a:extLst>
            </p:cNvPr>
            <p:cNvSpPr txBox="1"/>
            <p:nvPr/>
          </p:nvSpPr>
          <p:spPr>
            <a:xfrm>
              <a:off x="3136225" y="6312176"/>
              <a:ext cx="15520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/>
                <a:t>Binder &amp; </a:t>
              </a:r>
              <a:r>
                <a:rPr lang="it-IT" sz="1200" err="1"/>
                <a:t>Desai</a:t>
              </a:r>
              <a:r>
                <a:rPr lang="it-IT" sz="1200"/>
                <a:t> (2011)</a:t>
              </a: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18D148-3EA7-3144-966A-856502C88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642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AA2FB3-6F54-2248-83D5-F38C25341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9" y="169693"/>
            <a:ext cx="10515600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netRSA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779041-14D6-C34C-ABF0-6991858BA5A3}"/>
              </a:ext>
            </a:extLst>
          </p:cNvPr>
          <p:cNvSpPr txBox="1"/>
          <p:nvPr/>
        </p:nvSpPr>
        <p:spPr>
          <a:xfrm>
            <a:off x="1736893" y="2718981"/>
            <a:ext cx="666849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00882B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Name?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D086BA-AA09-8A42-A008-D9BA7825DFA1}"/>
              </a:ext>
            </a:extLst>
          </p:cNvPr>
          <p:cNvSpPr txBox="1"/>
          <p:nvPr/>
        </p:nvSpPr>
        <p:spPr>
          <a:xfrm>
            <a:off x="1915245" y="4625130"/>
            <a:ext cx="463268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Job?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23ABF7-4274-2C4A-8A7B-EC7A6F9B5840}"/>
              </a:ext>
            </a:extLst>
          </p:cNvPr>
          <p:cNvSpPr txBox="1"/>
          <p:nvPr/>
        </p:nvSpPr>
        <p:spPr>
          <a:xfrm>
            <a:off x="1403631" y="3212813"/>
            <a:ext cx="974882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FF9C3A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Attractive?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2918D7-0094-344A-A59C-2AE53C746E74}"/>
              </a:ext>
            </a:extLst>
          </p:cNvPr>
          <p:cNvSpPr txBox="1"/>
          <p:nvPr/>
        </p:nvSpPr>
        <p:spPr>
          <a:xfrm>
            <a:off x="1543349" y="3678798"/>
            <a:ext cx="835164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02B0F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Friendly?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4FF7F4-A9C8-FE40-8042-7A7DB57387D1}"/>
              </a:ext>
            </a:extLst>
          </p:cNvPr>
          <p:cNvSpPr txBox="1"/>
          <p:nvPr/>
        </p:nvSpPr>
        <p:spPr>
          <a:xfrm>
            <a:off x="974924" y="3456230"/>
            <a:ext cx="1403589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FF9C3A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Distinctive face?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F3DBD2-3FF3-074E-BD0F-A5D1F344078F}"/>
              </a:ext>
            </a:extLst>
          </p:cNvPr>
          <p:cNvSpPr txBox="1"/>
          <p:nvPr/>
        </p:nvSpPr>
        <p:spPr>
          <a:xfrm>
            <a:off x="1123874" y="4403270"/>
            <a:ext cx="1254639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500" b="1">
                <a:solidFill>
                  <a:srgbClr val="FF62C8"/>
                </a:solidFill>
              </a:rPr>
              <a:t>First memory</a:t>
            </a: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FF62C8"/>
                </a:solidFill>
                <a:effectLst/>
                <a:uFillTx/>
                <a:sym typeface="Helvetica Light"/>
              </a:rPr>
              <a:t>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C70C00-D60A-6B40-99AF-DF64928BDB43}"/>
              </a:ext>
            </a:extLst>
          </p:cNvPr>
          <p:cNvSpPr txBox="1"/>
          <p:nvPr/>
        </p:nvSpPr>
        <p:spPr>
          <a:xfrm>
            <a:off x="733063" y="4862504"/>
            <a:ext cx="1645450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500" b="1">
                <a:solidFill>
                  <a:srgbClr val="7030A0"/>
                </a:solidFill>
              </a:rPr>
              <a:t>Know much about</a:t>
            </a: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FillTx/>
                <a:sym typeface="Helvetica Light"/>
              </a:rPr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4F8E0F-CD48-684B-9FEB-7C281F5AE56C}"/>
              </a:ext>
            </a:extLst>
          </p:cNvPr>
          <p:cNvSpPr txBox="1"/>
          <p:nvPr/>
        </p:nvSpPr>
        <p:spPr>
          <a:xfrm>
            <a:off x="1548607" y="4176146"/>
            <a:ext cx="829906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FF62C8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Familiar?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BEADD9-D9D4-DD41-857C-D73BABAACE0B}"/>
              </a:ext>
            </a:extLst>
          </p:cNvPr>
          <p:cNvSpPr txBox="1"/>
          <p:nvPr/>
        </p:nvSpPr>
        <p:spPr>
          <a:xfrm>
            <a:off x="964664" y="2965573"/>
            <a:ext cx="1413849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00882B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Common name?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EEFE5D-570E-4E49-958A-CB37B4BF146A}"/>
              </a:ext>
            </a:extLst>
          </p:cNvPr>
          <p:cNvSpPr txBox="1"/>
          <p:nvPr/>
        </p:nvSpPr>
        <p:spPr>
          <a:xfrm>
            <a:off x="1215822" y="3931553"/>
            <a:ext cx="1162691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02B0F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Trustworthy?</a:t>
            </a:r>
          </a:p>
        </p:txBody>
      </p:sp>
      <p:pic>
        <p:nvPicPr>
          <p:cNvPr id="52" name="Picture 51" descr="A close up of a logo&#10;&#10;Description automatically generated">
            <a:extLst>
              <a:ext uri="{FF2B5EF4-FFF2-40B4-BE49-F238E27FC236}">
                <a16:creationId xmlns:a16="http://schemas.microsoft.com/office/drawing/2014/main" id="{0FDE92AF-F6EF-264C-B5DE-42A5EFCEC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170" y="2718981"/>
            <a:ext cx="4386678" cy="252602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6B7626F-979C-E348-AD9E-8946D9AF2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617" y="1659294"/>
            <a:ext cx="3847126" cy="10596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8EE30E-D58B-D84D-8926-66A289837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31</a:t>
            </a:fld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4888B4-AB58-9B49-9186-33852A605977}"/>
              </a:ext>
            </a:extLst>
          </p:cNvPr>
          <p:cNvSpPr/>
          <p:nvPr/>
        </p:nvSpPr>
        <p:spPr>
          <a:xfrm>
            <a:off x="2433808" y="2801565"/>
            <a:ext cx="600211" cy="303461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B19AE7-F072-AA4D-A709-F94BD9C55FAE}"/>
              </a:ext>
            </a:extLst>
          </p:cNvPr>
          <p:cNvSpPr txBox="1"/>
          <p:nvPr/>
        </p:nvSpPr>
        <p:spPr>
          <a:xfrm>
            <a:off x="1403631" y="5914081"/>
            <a:ext cx="275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Pairwise</a:t>
            </a:r>
            <a:r>
              <a:rPr lang="it-IT"/>
              <a:t> </a:t>
            </a:r>
            <a:r>
              <a:rPr lang="it-IT" err="1"/>
              <a:t>Regional</a:t>
            </a:r>
            <a:r>
              <a:rPr lang="it-IT"/>
              <a:t> </a:t>
            </a:r>
            <a:r>
              <a:rPr lang="it-IT" err="1"/>
              <a:t>Similarity</a:t>
            </a:r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AAAEC1-081F-F74E-A831-BCD9C0BD38CF}"/>
              </a:ext>
            </a:extLst>
          </p:cNvPr>
          <p:cNvSpPr/>
          <p:nvPr/>
        </p:nvSpPr>
        <p:spPr>
          <a:xfrm>
            <a:off x="824752" y="2738449"/>
            <a:ext cx="9314329" cy="55385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B1D53C-C507-804C-B357-2DA793D2F7C6}"/>
              </a:ext>
            </a:extLst>
          </p:cNvPr>
          <p:cNvSpPr txBox="1"/>
          <p:nvPr/>
        </p:nvSpPr>
        <p:spPr>
          <a:xfrm>
            <a:off x="7070682" y="2834446"/>
            <a:ext cx="2822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Pairwise</a:t>
            </a:r>
            <a:r>
              <a:rPr lang="it-IT"/>
              <a:t> Cognitive </a:t>
            </a:r>
            <a:r>
              <a:rPr lang="it-IT" err="1"/>
              <a:t>Similarity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4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5" grpId="0" animBg="1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D3DDDF4-D6C9-5445-BAE1-5448170232F0}"/>
              </a:ext>
            </a:extLst>
          </p:cNvPr>
          <p:cNvGrpSpPr/>
          <p:nvPr/>
        </p:nvGrpSpPr>
        <p:grpSpPr>
          <a:xfrm>
            <a:off x="999487" y="6159305"/>
            <a:ext cx="4047642" cy="454018"/>
            <a:chOff x="1510940" y="5856000"/>
            <a:chExt cx="4047642" cy="4540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DFF955-8D03-B745-8112-95679ECA36A8}"/>
                </a:ext>
              </a:extLst>
            </p:cNvPr>
            <p:cNvSpPr/>
            <p:nvPr/>
          </p:nvSpPr>
          <p:spPr>
            <a:xfrm>
              <a:off x="1510940" y="6066423"/>
              <a:ext cx="714421" cy="206277"/>
            </a:xfrm>
            <a:prstGeom prst="rect">
              <a:avLst/>
            </a:prstGeom>
            <a:noFill/>
            <a:ln w="28575">
              <a:solidFill>
                <a:srgbClr val="CA4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Helvetica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BE6E89-E80B-814F-B301-9FE2FD43638F}"/>
                </a:ext>
              </a:extLst>
            </p:cNvPr>
            <p:cNvSpPr/>
            <p:nvPr/>
          </p:nvSpPr>
          <p:spPr>
            <a:xfrm>
              <a:off x="2303320" y="6066423"/>
              <a:ext cx="714421" cy="206277"/>
            </a:xfrm>
            <a:prstGeom prst="rect">
              <a:avLst/>
            </a:prstGeom>
            <a:noFill/>
            <a:ln w="28575">
              <a:solidFill>
                <a:srgbClr val="5F3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Helvetica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14BCD6-4EA0-154E-BA17-EA1C6A36978F}"/>
                </a:ext>
              </a:extLst>
            </p:cNvPr>
            <p:cNvSpPr/>
            <p:nvPr/>
          </p:nvSpPr>
          <p:spPr>
            <a:xfrm>
              <a:off x="3095700" y="6066423"/>
              <a:ext cx="714421" cy="206277"/>
            </a:xfrm>
            <a:prstGeom prst="rect">
              <a:avLst/>
            </a:prstGeom>
            <a:noFill/>
            <a:ln w="28575">
              <a:solidFill>
                <a:srgbClr val="0885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Helvetica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148376-E218-444B-88D3-C5BC4FFA5B41}"/>
                </a:ext>
              </a:extLst>
            </p:cNvPr>
            <p:cNvSpPr/>
            <p:nvPr/>
          </p:nvSpPr>
          <p:spPr>
            <a:xfrm>
              <a:off x="3893815" y="6066423"/>
              <a:ext cx="714421" cy="206277"/>
            </a:xfrm>
            <a:prstGeom prst="rect">
              <a:avLst/>
            </a:prstGeom>
            <a:noFill/>
            <a:ln w="28575">
              <a:solidFill>
                <a:srgbClr val="D96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F441F8-9B0E-AA4A-948E-7EBD9D444207}"/>
                </a:ext>
              </a:extLst>
            </p:cNvPr>
            <p:cNvSpPr/>
            <p:nvPr/>
          </p:nvSpPr>
          <p:spPr>
            <a:xfrm>
              <a:off x="4685670" y="6066423"/>
              <a:ext cx="714421" cy="20627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Helvetica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E27787-9D76-6145-844B-F1C9D9542951}"/>
                </a:ext>
              </a:extLst>
            </p:cNvPr>
            <p:cNvSpPr txBox="1"/>
            <p:nvPr/>
          </p:nvSpPr>
          <p:spPr>
            <a:xfrm>
              <a:off x="1516941" y="6035882"/>
              <a:ext cx="8146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err="1">
                  <a:latin typeface="Helvetica" pitchFamily="2" charset="0"/>
                </a:rPr>
                <a:t>Episodic</a:t>
              </a:r>
              <a:endParaRPr lang="it-IT" sz="1100">
                <a:latin typeface="Helvetica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2778DA-21E5-BA4D-A72B-8D751CD30A90}"/>
                </a:ext>
              </a:extLst>
            </p:cNvPr>
            <p:cNvSpPr txBox="1"/>
            <p:nvPr/>
          </p:nvSpPr>
          <p:spPr>
            <a:xfrm>
              <a:off x="2267381" y="6042498"/>
              <a:ext cx="7729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err="1">
                  <a:latin typeface="Helvetica" pitchFamily="2" charset="0"/>
                </a:rPr>
                <a:t>Semantic</a:t>
              </a:r>
              <a:endParaRPr lang="it-IT" sz="1100">
                <a:latin typeface="Helvetica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43D7DE-9102-4E4F-8AD6-27FC09E02CE2}"/>
                </a:ext>
              </a:extLst>
            </p:cNvPr>
            <p:cNvSpPr txBox="1"/>
            <p:nvPr/>
          </p:nvSpPr>
          <p:spPr>
            <a:xfrm>
              <a:off x="3094816" y="6042145"/>
              <a:ext cx="7040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err="1">
                  <a:latin typeface="Helvetica" pitchFamily="2" charset="0"/>
                </a:rPr>
                <a:t>Nominal</a:t>
              </a:r>
              <a:endParaRPr lang="it-IT" sz="1100"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0D9534-DB69-1C4C-B92B-C423B9738125}"/>
                </a:ext>
              </a:extLst>
            </p:cNvPr>
            <p:cNvSpPr txBox="1"/>
            <p:nvPr/>
          </p:nvSpPr>
          <p:spPr>
            <a:xfrm>
              <a:off x="3895865" y="6035882"/>
              <a:ext cx="7120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err="1">
                  <a:latin typeface="Helvetica" pitchFamily="2" charset="0"/>
                </a:rPr>
                <a:t>Physical</a:t>
              </a:r>
              <a:endParaRPr lang="it-IT" sz="1100"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1B7FEF-450C-6741-8478-4C068616FA13}"/>
                </a:ext>
              </a:extLst>
            </p:cNvPr>
            <p:cNvSpPr txBox="1"/>
            <p:nvPr/>
          </p:nvSpPr>
          <p:spPr>
            <a:xfrm>
              <a:off x="4760826" y="6048408"/>
              <a:ext cx="5709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>
                  <a:latin typeface="Helvetica" pitchFamily="2" charset="0"/>
                </a:rPr>
                <a:t>Social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3A54E98-B3B9-D541-ABC6-8769E375E15D}"/>
                </a:ext>
              </a:extLst>
            </p:cNvPr>
            <p:cNvSpPr/>
            <p:nvPr/>
          </p:nvSpPr>
          <p:spPr>
            <a:xfrm>
              <a:off x="1527627" y="5856000"/>
              <a:ext cx="4030955" cy="231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Helvetica" pitchFamily="2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C04A790-A3FF-0043-87BA-E23260A9A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59" y="1222438"/>
            <a:ext cx="4296855" cy="50677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2CD5730-35CD-1847-BA33-98047242AE80}"/>
              </a:ext>
            </a:extLst>
          </p:cNvPr>
          <p:cNvSpPr/>
          <p:nvPr/>
        </p:nvSpPr>
        <p:spPr>
          <a:xfrm rot="16200000">
            <a:off x="-12259" y="2891340"/>
            <a:ext cx="14045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err="1">
                <a:latin typeface="Helvetica" pitchFamily="2" charset="0"/>
              </a:rPr>
              <a:t>Dissimilarity</a:t>
            </a:r>
            <a:r>
              <a:rPr lang="it-IT" sz="1200">
                <a:latin typeface="Helvetica" pitchFamily="2" charset="0"/>
              </a:rPr>
              <a:t> (</a:t>
            </a:r>
            <a:r>
              <a:rPr lang="it-IT" sz="1200" err="1">
                <a:latin typeface="Helvetica" pitchFamily="2" charset="0"/>
              </a:rPr>
              <a:t>a.u</a:t>
            </a:r>
            <a:r>
              <a:rPr lang="it-IT" sz="1200">
                <a:latin typeface="Helvetica" pitchFamily="2" charset="0"/>
              </a:rPr>
              <a:t>.)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E407EF-91CC-B347-A1EB-C41E9BCE7C82}"/>
              </a:ext>
            </a:extLst>
          </p:cNvPr>
          <p:cNvGrpSpPr/>
          <p:nvPr/>
        </p:nvGrpSpPr>
        <p:grpSpPr>
          <a:xfrm>
            <a:off x="6950189" y="3789100"/>
            <a:ext cx="3628446" cy="2898216"/>
            <a:chOff x="6950189" y="3789100"/>
            <a:chExt cx="3628446" cy="289821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38CFCE-89E8-E144-9AEA-AEE406330609}"/>
                </a:ext>
              </a:extLst>
            </p:cNvPr>
            <p:cNvSpPr/>
            <p:nvPr/>
          </p:nvSpPr>
          <p:spPr>
            <a:xfrm>
              <a:off x="8823026" y="4558344"/>
              <a:ext cx="17556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latin typeface="Helvetica" pitchFamily="2" charset="0"/>
                </a:rPr>
                <a:t>Cognitive </a:t>
              </a:r>
              <a:r>
                <a:rPr lang="it-IT" sz="1600" err="1">
                  <a:latin typeface="Helvetica" pitchFamily="2" charset="0"/>
                </a:rPr>
                <a:t>models</a:t>
              </a:r>
              <a:endParaRPr lang="it-IT" sz="1600">
                <a:latin typeface="Helvetica" pitchFamily="2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F54B44A-55A6-A74F-9348-DEC537716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7837" y="4318935"/>
              <a:ext cx="826676" cy="77643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E05319-F55A-F94A-B99F-600971FC5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41052" y="4294989"/>
              <a:ext cx="931723" cy="79927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E374CE1-9AE2-AB42-97D3-58C69A1FE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888"/>
            <a:stretch/>
          </p:blipFill>
          <p:spPr>
            <a:xfrm>
              <a:off x="7330839" y="5726586"/>
              <a:ext cx="931723" cy="950283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998C5FC-6BA2-594B-B266-EE2496FF1DEE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>
              <a:off x="7610320" y="5725104"/>
              <a:ext cx="41218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231FEC-957F-6544-8225-36622E2CB9F9}"/>
                </a:ext>
              </a:extLst>
            </p:cNvPr>
            <p:cNvSpPr txBox="1"/>
            <p:nvPr/>
          </p:nvSpPr>
          <p:spPr>
            <a:xfrm>
              <a:off x="7610320" y="5540438"/>
              <a:ext cx="52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latin typeface="Helvetica" pitchFamily="2" charset="0"/>
                </a:rPr>
                <a:t>***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1524959-93AF-424B-BEB8-9C1A291D226C}"/>
                </a:ext>
              </a:extLst>
            </p:cNvPr>
            <p:cNvGrpSpPr/>
            <p:nvPr/>
          </p:nvGrpSpPr>
          <p:grpSpPr>
            <a:xfrm>
              <a:off x="6950189" y="5913226"/>
              <a:ext cx="1822586" cy="774090"/>
              <a:chOff x="5940813" y="5803211"/>
              <a:chExt cx="1822586" cy="774090"/>
            </a:xfrm>
          </p:grpSpPr>
          <p:sp>
            <p:nvSpPr>
              <p:cNvPr id="32" name="Line">
                <a:extLst>
                  <a:ext uri="{FF2B5EF4-FFF2-40B4-BE49-F238E27FC236}">
                    <a16:creationId xmlns:a16="http://schemas.microsoft.com/office/drawing/2014/main" id="{7745BF8B-85B0-E94E-B2DA-73EA92ECB867}"/>
                  </a:ext>
                </a:extLst>
              </p:cNvPr>
              <p:cNvSpPr/>
              <p:nvPr/>
            </p:nvSpPr>
            <p:spPr>
              <a:xfrm flipH="1" flipV="1">
                <a:off x="5944576" y="5803211"/>
                <a:ext cx="0" cy="774090"/>
              </a:xfrm>
              <a:prstGeom prst="line">
                <a:avLst/>
              </a:prstGeom>
              <a:ln w="25400">
                <a:solidFill>
                  <a:srgbClr val="000000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>
                  <a:latin typeface="Helvetica" pitchFamily="2" charset="0"/>
                </a:endParaRPr>
              </a:p>
            </p:txBody>
          </p:sp>
          <p:sp>
            <p:nvSpPr>
              <p:cNvPr id="33" name="Line">
                <a:extLst>
                  <a:ext uri="{FF2B5EF4-FFF2-40B4-BE49-F238E27FC236}">
                    <a16:creationId xmlns:a16="http://schemas.microsoft.com/office/drawing/2014/main" id="{5474CA85-8098-8C44-9386-A6ACB4785CCB}"/>
                  </a:ext>
                </a:extLst>
              </p:cNvPr>
              <p:cNvSpPr/>
              <p:nvPr/>
            </p:nvSpPr>
            <p:spPr>
              <a:xfrm flipV="1">
                <a:off x="5940813" y="6566853"/>
                <a:ext cx="1822586" cy="54"/>
              </a:xfrm>
              <a:prstGeom prst="line">
                <a:avLst/>
              </a:prstGeom>
              <a:ln w="25400">
                <a:solidFill>
                  <a:srgbClr val="000000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>
                  <a:latin typeface="Helvetica" pitchFamily="2" charset="0"/>
                </a:endParaRP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F99F49F-AA0B-DD4F-A3B2-9178C2579380}"/>
                </a:ext>
              </a:extLst>
            </p:cNvPr>
            <p:cNvCxnSpPr>
              <a:cxnSpLocks/>
            </p:cNvCxnSpPr>
            <p:nvPr/>
          </p:nvCxnSpPr>
          <p:spPr>
            <a:xfrm>
              <a:off x="7824994" y="5201887"/>
              <a:ext cx="968" cy="33940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F0CC0AE-16E0-C34A-B41F-16C36B2F7454}"/>
                </a:ext>
              </a:extLst>
            </p:cNvPr>
            <p:cNvSpPr/>
            <p:nvPr/>
          </p:nvSpPr>
          <p:spPr>
            <a:xfrm>
              <a:off x="7340754" y="3789100"/>
              <a:ext cx="11352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 err="1">
                  <a:latin typeface="Helvetica" pitchFamily="2" charset="0"/>
                </a:rPr>
                <a:t>Semantic</a:t>
              </a:r>
              <a:r>
                <a:rPr lang="it-IT" sz="1400">
                  <a:latin typeface="Helvetica" pitchFamily="2" charset="0"/>
                </a:rPr>
                <a:t> +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4F46D61-06FF-5A45-B518-759AE3FD1D17}"/>
                </a:ext>
              </a:extLst>
            </p:cNvPr>
            <p:cNvSpPr/>
            <p:nvPr/>
          </p:nvSpPr>
          <p:spPr>
            <a:xfrm>
              <a:off x="7028316" y="4026651"/>
              <a:ext cx="8627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 err="1">
                  <a:latin typeface="Helvetica" pitchFamily="2" charset="0"/>
                </a:rPr>
                <a:t>Episodic</a:t>
              </a:r>
              <a:endParaRPr lang="it-IT" sz="1400">
                <a:latin typeface="Helvetica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DD555B-CEB3-F94A-B379-464A3CDB8630}"/>
                </a:ext>
              </a:extLst>
            </p:cNvPr>
            <p:cNvSpPr/>
            <p:nvPr/>
          </p:nvSpPr>
          <p:spPr>
            <a:xfrm>
              <a:off x="7898143" y="4021049"/>
              <a:ext cx="84189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 err="1">
                  <a:latin typeface="Helvetica" pitchFamily="2" charset="0"/>
                </a:rPr>
                <a:t>Nominal</a:t>
              </a:r>
              <a:endParaRPr lang="it-IT" sz="1400">
                <a:latin typeface="Helvetica" pitchFamily="2" charset="0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5AA50F1-2692-1A4C-8D88-6CC78EA11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5769" y="5862087"/>
              <a:ext cx="399957" cy="30930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5582980-620A-424A-B7BE-0646B9198D89}"/>
                </a:ext>
              </a:extLst>
            </p:cNvPr>
            <p:cNvSpPr/>
            <p:nvPr/>
          </p:nvSpPr>
          <p:spPr>
            <a:xfrm>
              <a:off x="8790004" y="5865677"/>
              <a:ext cx="123944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 err="1">
                  <a:latin typeface="Helvetica" pitchFamily="2" charset="0"/>
                </a:rPr>
                <a:t>Not</a:t>
              </a:r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modelled</a:t>
              </a:r>
              <a:endParaRPr lang="it-IT" sz="1400">
                <a:latin typeface="Helvetica" pitchFamily="2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73F9FF3-1D33-284B-9AAE-6996EB108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11165" y="5482237"/>
              <a:ext cx="399957" cy="3093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F415853-0B9C-D645-BB75-7DA36124081D}"/>
                </a:ext>
              </a:extLst>
            </p:cNvPr>
            <p:cNvSpPr/>
            <p:nvPr/>
          </p:nvSpPr>
          <p:spPr>
            <a:xfrm>
              <a:off x="8790004" y="5482998"/>
              <a:ext cx="9108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 err="1">
                  <a:latin typeface="Helvetica" pitchFamily="2" charset="0"/>
                </a:rPr>
                <a:t>Modelled</a:t>
              </a:r>
              <a:endParaRPr lang="it-IT" sz="1400">
                <a:latin typeface="Helvetica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635D3A-A9D6-B947-B3B5-097DF839FB3E}"/>
                </a:ext>
              </a:extLst>
            </p:cNvPr>
            <p:cNvSpPr txBox="1"/>
            <p:nvPr/>
          </p:nvSpPr>
          <p:spPr>
            <a:xfrm>
              <a:off x="8488425" y="6183004"/>
              <a:ext cx="11464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>
                  <a:latin typeface="Helvetica" pitchFamily="2" charset="0"/>
                </a:rPr>
                <a:t>***  </a:t>
              </a:r>
              <a:r>
                <a:rPr lang="it-IT" sz="1400" err="1">
                  <a:latin typeface="Helvetica" pitchFamily="2" charset="0"/>
                </a:rPr>
                <a:t>p</a:t>
              </a:r>
              <a:r>
                <a:rPr lang="it-IT" sz="1400">
                  <a:latin typeface="Helvetica" pitchFamily="2" charset="0"/>
                </a:rPr>
                <a:t> &lt; .001</a:t>
              </a:r>
            </a:p>
          </p:txBody>
        </p: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D583089F-4BDF-784B-AF03-39951C8FA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Cognitive state </a:t>
            </a:r>
            <a:r>
              <a:rPr lang="it-IT" err="1"/>
              <a:t>representation</a:t>
            </a:r>
            <a:endParaRPr lang="it-IT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F54B03-9342-814E-AE08-66ADBD1B6C0C}"/>
              </a:ext>
            </a:extLst>
          </p:cNvPr>
          <p:cNvGrpSpPr/>
          <p:nvPr/>
        </p:nvGrpSpPr>
        <p:grpSpPr>
          <a:xfrm>
            <a:off x="6173802" y="1437835"/>
            <a:ext cx="3540047" cy="2271054"/>
            <a:chOff x="6141536" y="1233378"/>
            <a:chExt cx="3540047" cy="2271054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CEF34B3-72E1-9C43-AB9E-F6B4641A3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6423997" y="1311252"/>
              <a:ext cx="194368" cy="199080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DEB2ABD-5485-7B4A-B696-D57CEE6C6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83950" y="1273793"/>
              <a:ext cx="2306424" cy="206235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69A7ED2-70E0-254D-BFB1-7F2FF14B6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14802" y="1477034"/>
              <a:ext cx="291023" cy="161275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DA03C0F-91E1-5343-B920-8DCE6EF65B3B}"/>
                </a:ext>
              </a:extLst>
            </p:cNvPr>
            <p:cNvSpPr/>
            <p:nvPr/>
          </p:nvSpPr>
          <p:spPr>
            <a:xfrm rot="16200000">
              <a:off x="8747064" y="2197442"/>
              <a:ext cx="11095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 err="1">
                  <a:latin typeface="Helvetica" pitchFamily="2" charset="0"/>
                </a:rPr>
                <a:t>similarity</a:t>
              </a:r>
              <a:r>
                <a:rPr lang="it-IT" sz="1400">
                  <a:latin typeface="Helvetica" pitchFamily="2" charset="0"/>
                </a:rPr>
                <a:t> (</a:t>
              </a:r>
              <a:r>
                <a:rPr lang="it-IT" sz="1400" i="1" err="1">
                  <a:latin typeface="Helvetica" pitchFamily="2" charset="0"/>
                </a:rPr>
                <a:t>r</a:t>
              </a:r>
              <a:r>
                <a:rPr lang="it-IT" sz="1400">
                  <a:latin typeface="Helvetica" pitchFamily="2" charset="0"/>
                </a:rPr>
                <a:t>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4FE2EA8-3C45-D74E-B92C-66401BAACEDA}"/>
                </a:ext>
              </a:extLst>
            </p:cNvPr>
            <p:cNvSpPr/>
            <p:nvPr/>
          </p:nvSpPr>
          <p:spPr>
            <a:xfrm rot="16200000">
              <a:off x="5974183" y="2129520"/>
              <a:ext cx="6424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 err="1">
                  <a:latin typeface="Helvetica" pitchFamily="2" charset="0"/>
                </a:rPr>
                <a:t>Tasks</a:t>
              </a:r>
              <a:endParaRPr lang="it-IT" sz="1400">
                <a:latin typeface="Helvetica" pitchFamily="2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1EC004D-308B-D744-B43D-6339AD91B5D0}"/>
                </a:ext>
              </a:extLst>
            </p:cNvPr>
            <p:cNvSpPr/>
            <p:nvPr/>
          </p:nvSpPr>
          <p:spPr>
            <a:xfrm>
              <a:off x="9105261" y="1233378"/>
              <a:ext cx="57632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400">
                  <a:latin typeface="Helvetica" pitchFamily="2" charset="0"/>
                </a:rPr>
                <a:t>.75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BECEE3-902C-C047-B45B-B54E66F7843B}"/>
                </a:ext>
              </a:extLst>
            </p:cNvPr>
            <p:cNvSpPr/>
            <p:nvPr/>
          </p:nvSpPr>
          <p:spPr>
            <a:xfrm>
              <a:off x="9115653" y="2972604"/>
              <a:ext cx="5004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400">
                  <a:latin typeface="Helvetica" pitchFamily="2" charset="0"/>
                </a:rPr>
                <a:t>.5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1AB11BB-C3CD-3343-AF48-979A1BEF7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 flipH="1">
              <a:off x="7605222" y="2262164"/>
              <a:ext cx="220996" cy="2263539"/>
            </a:xfrm>
            <a:prstGeom prst="rect">
              <a:avLst/>
            </a:prstGeom>
          </p:spPr>
        </p:pic>
      </p:grp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id="{FA44900C-5959-2540-A6C1-7CCF2B0F9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32</a:t>
            </a:fld>
            <a:endParaRPr lang="it-IT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E7DC3C-6322-D545-B011-947C961EA073}"/>
              </a:ext>
            </a:extLst>
          </p:cNvPr>
          <p:cNvSpPr/>
          <p:nvPr/>
        </p:nvSpPr>
        <p:spPr>
          <a:xfrm>
            <a:off x="6915579" y="1197944"/>
            <a:ext cx="17908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>
                <a:latin typeface="Helvetica" pitchFamily="2" charset="0"/>
              </a:rPr>
              <a:t>Network </a:t>
            </a:r>
            <a:r>
              <a:rPr lang="it-IT" sz="1600" err="1">
                <a:latin typeface="Helvetica" pitchFamily="2" charset="0"/>
              </a:rPr>
              <a:t>similarity</a:t>
            </a:r>
            <a:endParaRPr lang="it-IT" sz="1600">
              <a:latin typeface="Helvetica" pitchFamily="2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676CF4-08CB-E242-B35D-10A2A1F9AE12}"/>
              </a:ext>
            </a:extLst>
          </p:cNvPr>
          <p:cNvSpPr/>
          <p:nvPr/>
        </p:nvSpPr>
        <p:spPr>
          <a:xfrm>
            <a:off x="1016173" y="5208890"/>
            <a:ext cx="4030955" cy="100458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94789F6-1AE2-8F43-843C-84A0ABECE73B}"/>
              </a:ext>
            </a:extLst>
          </p:cNvPr>
          <p:cNvSpPr/>
          <p:nvPr/>
        </p:nvSpPr>
        <p:spPr>
          <a:xfrm>
            <a:off x="1016171" y="4056081"/>
            <a:ext cx="2544152" cy="215739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621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BFAE4-1C7C-5F43-B897-3A384519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33</a:t>
            </a:fld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20BD25-BB52-1F4B-A1C2-DCAE6D38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r>
              <a:rPr lang="it-IT"/>
              <a:t>: </a:t>
            </a:r>
            <a:r>
              <a:rPr lang="it-IT" err="1"/>
              <a:t>Questions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4F8B5-8A28-9241-97E2-DEE705828140}"/>
              </a:ext>
            </a:extLst>
          </p:cNvPr>
          <p:cNvSpPr txBox="1"/>
          <p:nvPr/>
        </p:nvSpPr>
        <p:spPr>
          <a:xfrm>
            <a:off x="838200" y="1395921"/>
            <a:ext cx="10899715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strike="sngStrike" dirty="0" err="1"/>
              <a:t>Q</a:t>
            </a:r>
            <a:r>
              <a:rPr lang="it-IT" sz="2600" strike="sngStrike" dirty="0"/>
              <a:t>: </a:t>
            </a:r>
            <a:r>
              <a:rPr lang="it-IT" sz="2600" strike="sngStrike" dirty="0" err="1"/>
              <a:t>Is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person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knowledge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represented</a:t>
            </a:r>
            <a:r>
              <a:rPr lang="it-IT" sz="2600" strike="sngStrike" dirty="0"/>
              <a:t> in </a:t>
            </a:r>
            <a:r>
              <a:rPr lang="it-IT" sz="2600" strike="sngStrike" dirty="0" err="1"/>
              <a:t>all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regions</a:t>
            </a:r>
            <a:r>
              <a:rPr lang="it-IT" sz="2600" strike="sngStrike" dirty="0"/>
              <a:t>?</a:t>
            </a:r>
          </a:p>
          <a:p>
            <a:r>
              <a:rPr lang="it-IT" sz="2600" dirty="0"/>
              <a:t>A: </a:t>
            </a:r>
            <a:r>
              <a:rPr lang="it-IT" sz="2600" dirty="0" err="1"/>
              <a:t>Person</a:t>
            </a:r>
            <a:r>
              <a:rPr lang="it-IT" sz="2600" dirty="0"/>
              <a:t> </a:t>
            </a:r>
            <a:r>
              <a:rPr lang="it-IT" sz="2600" dirty="0" err="1"/>
              <a:t>knowledge</a:t>
            </a:r>
            <a:r>
              <a:rPr lang="it-IT" sz="2600" dirty="0"/>
              <a:t> </a:t>
            </a:r>
            <a:r>
              <a:rPr lang="it-IT" sz="2600" dirty="0" err="1"/>
              <a:t>engages</a:t>
            </a:r>
            <a:r>
              <a:rPr lang="it-IT" sz="2600" dirty="0"/>
              <a:t> </a:t>
            </a:r>
            <a:r>
              <a:rPr lang="it-IT" sz="2600" i="1" dirty="0" err="1"/>
              <a:t>extended</a:t>
            </a:r>
            <a:r>
              <a:rPr lang="it-IT" sz="2600" dirty="0"/>
              <a:t>, </a:t>
            </a:r>
            <a:r>
              <a:rPr lang="it-IT" sz="2600" dirty="0" err="1"/>
              <a:t>but</a:t>
            </a:r>
            <a:r>
              <a:rPr lang="it-IT" sz="2600" dirty="0"/>
              <a:t> </a:t>
            </a:r>
            <a:r>
              <a:rPr lang="it-IT" sz="2600" dirty="0" err="1"/>
              <a:t>not</a:t>
            </a:r>
            <a:r>
              <a:rPr lang="it-IT" sz="2600" dirty="0"/>
              <a:t> </a:t>
            </a:r>
            <a:r>
              <a:rPr lang="it-IT" sz="2600" i="1" dirty="0"/>
              <a:t>core</a:t>
            </a:r>
            <a:r>
              <a:rPr lang="it-IT" sz="2600" dirty="0"/>
              <a:t> </a:t>
            </a:r>
            <a:r>
              <a:rPr lang="it-IT" sz="2600" dirty="0" err="1"/>
              <a:t>regions</a:t>
            </a:r>
            <a:endParaRPr lang="it-IT" sz="2600" dirty="0"/>
          </a:p>
          <a:p>
            <a:endParaRPr lang="it-IT" sz="2600" dirty="0"/>
          </a:p>
          <a:p>
            <a:r>
              <a:rPr lang="it-IT" sz="2600" strike="sngStrike" dirty="0" err="1"/>
              <a:t>Q:Represented</a:t>
            </a:r>
            <a:r>
              <a:rPr lang="it-IT" sz="2600" strike="sngStrike" dirty="0"/>
              <a:t> in </a:t>
            </a:r>
            <a:r>
              <a:rPr lang="it-IT" sz="2600" strike="sngStrike" dirty="0" err="1"/>
              <a:t>all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regions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equally</a:t>
            </a:r>
            <a:r>
              <a:rPr lang="it-IT" sz="2600" strike="sngStrike" dirty="0"/>
              <a:t>?</a:t>
            </a:r>
          </a:p>
          <a:p>
            <a:r>
              <a:rPr lang="it-IT" sz="2600" dirty="0" err="1"/>
              <a:t>A:Tuned</a:t>
            </a:r>
            <a:r>
              <a:rPr lang="it-IT" sz="2600" dirty="0"/>
              <a:t> </a:t>
            </a:r>
            <a:r>
              <a:rPr lang="it-IT" sz="2600" dirty="0" err="1"/>
              <a:t>response</a:t>
            </a:r>
            <a:endParaRPr lang="it-IT" sz="2600" dirty="0"/>
          </a:p>
          <a:p>
            <a:endParaRPr lang="it-IT" sz="2600" dirty="0"/>
          </a:p>
          <a:p>
            <a:r>
              <a:rPr lang="it-IT" sz="2600" strike="sngStrike" dirty="0" err="1"/>
              <a:t>Q:Do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regions</a:t>
            </a:r>
            <a:r>
              <a:rPr lang="it-IT" sz="2600" strike="sngStrike" dirty="0"/>
              <a:t> work </a:t>
            </a:r>
            <a:r>
              <a:rPr lang="it-IT" sz="2600" strike="sngStrike" dirty="0" err="1"/>
              <a:t>together</a:t>
            </a:r>
            <a:r>
              <a:rPr lang="it-IT" sz="2600" strike="sngStrike" dirty="0"/>
              <a:t> or </a:t>
            </a:r>
            <a:r>
              <a:rPr lang="it-IT" sz="2600" strike="sngStrike" dirty="0" err="1"/>
              <a:t>independently</a:t>
            </a:r>
            <a:r>
              <a:rPr lang="it-IT" sz="2600" strike="sngStrike" dirty="0"/>
              <a:t>?</a:t>
            </a:r>
          </a:p>
          <a:p>
            <a:r>
              <a:rPr lang="it-IT" sz="2600" dirty="0"/>
              <a:t>A: Internalised </a:t>
            </a:r>
            <a:r>
              <a:rPr lang="it-IT" sz="2600" dirty="0" err="1"/>
              <a:t>cognition</a:t>
            </a:r>
            <a:r>
              <a:rPr lang="it-IT" sz="2600" dirty="0"/>
              <a:t> and </a:t>
            </a:r>
            <a:r>
              <a:rPr lang="it-IT" sz="2600" dirty="0" err="1"/>
              <a:t>Fronto-Lateral</a:t>
            </a:r>
            <a:r>
              <a:rPr lang="it-IT" sz="2600" dirty="0"/>
              <a:t> </a:t>
            </a:r>
            <a:r>
              <a:rPr lang="it-IT" sz="2600" dirty="0" err="1"/>
              <a:t>regions</a:t>
            </a:r>
            <a:r>
              <a:rPr lang="it-IT" sz="2600" dirty="0"/>
              <a:t> </a:t>
            </a:r>
            <a:r>
              <a:rPr lang="it-IT" sz="2600" dirty="0" err="1"/>
              <a:t>perform</a:t>
            </a:r>
            <a:r>
              <a:rPr lang="it-IT" sz="2600" dirty="0"/>
              <a:t> </a:t>
            </a:r>
            <a:r>
              <a:rPr lang="it-IT" sz="2600" dirty="0" err="1"/>
              <a:t>different</a:t>
            </a:r>
            <a:r>
              <a:rPr lang="it-IT" sz="2600" dirty="0"/>
              <a:t> </a:t>
            </a:r>
            <a:r>
              <a:rPr lang="it-IT" sz="2600" dirty="0" err="1"/>
              <a:t>functions</a:t>
            </a:r>
            <a:endParaRPr lang="it-IT" sz="2600" dirty="0"/>
          </a:p>
          <a:p>
            <a:endParaRPr lang="it-IT" sz="2600" dirty="0"/>
          </a:p>
          <a:p>
            <a:r>
              <a:rPr lang="it-IT" sz="2600" dirty="0" err="1"/>
              <a:t>Q:Similarities</a:t>
            </a:r>
            <a:r>
              <a:rPr lang="it-IT" sz="2600" dirty="0"/>
              <a:t> in the way </a:t>
            </a:r>
            <a:r>
              <a:rPr lang="it-IT" sz="2600" dirty="0" err="1"/>
              <a:t>aspects</a:t>
            </a:r>
            <a:r>
              <a:rPr lang="it-IT" sz="2600" dirty="0"/>
              <a:t> are </a:t>
            </a:r>
            <a:r>
              <a:rPr lang="it-IT" sz="2600" dirty="0" err="1"/>
              <a:t>represented</a:t>
            </a:r>
            <a:r>
              <a:rPr lang="it-IT" sz="2600" dirty="0"/>
              <a:t>?</a:t>
            </a:r>
          </a:p>
          <a:p>
            <a:r>
              <a:rPr lang="it-IT" sz="2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318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BFAE4-1C7C-5F43-B897-3A384519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34</a:t>
            </a:fld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20BD25-BB52-1F4B-A1C2-DCAE6D38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r>
              <a:rPr lang="it-IT"/>
              <a:t>: </a:t>
            </a:r>
            <a:r>
              <a:rPr lang="it-IT" err="1"/>
              <a:t>Questions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4F8B5-8A28-9241-97E2-DEE705828140}"/>
              </a:ext>
            </a:extLst>
          </p:cNvPr>
          <p:cNvSpPr txBox="1"/>
          <p:nvPr/>
        </p:nvSpPr>
        <p:spPr>
          <a:xfrm>
            <a:off x="838200" y="1395921"/>
            <a:ext cx="11067132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strike="sngStrike" dirty="0" err="1"/>
              <a:t>Q</a:t>
            </a:r>
            <a:r>
              <a:rPr lang="it-IT" sz="2600" strike="sngStrike" dirty="0"/>
              <a:t>: </a:t>
            </a:r>
            <a:r>
              <a:rPr lang="it-IT" sz="2600" strike="sngStrike" dirty="0" err="1"/>
              <a:t>Is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person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knowledge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represented</a:t>
            </a:r>
            <a:r>
              <a:rPr lang="it-IT" sz="2600" strike="sngStrike" dirty="0"/>
              <a:t> in </a:t>
            </a:r>
            <a:r>
              <a:rPr lang="it-IT" sz="2600" strike="sngStrike" dirty="0" err="1"/>
              <a:t>all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regions</a:t>
            </a:r>
            <a:r>
              <a:rPr lang="it-IT" sz="2600" strike="sngStrike" dirty="0"/>
              <a:t>?</a:t>
            </a:r>
          </a:p>
          <a:p>
            <a:r>
              <a:rPr lang="it-IT" sz="2600" dirty="0"/>
              <a:t>A: </a:t>
            </a:r>
            <a:r>
              <a:rPr lang="it-IT" sz="2600" dirty="0" err="1"/>
              <a:t>Person</a:t>
            </a:r>
            <a:r>
              <a:rPr lang="it-IT" sz="2600" dirty="0"/>
              <a:t> </a:t>
            </a:r>
            <a:r>
              <a:rPr lang="it-IT" sz="2600" dirty="0" err="1"/>
              <a:t>knowledge</a:t>
            </a:r>
            <a:r>
              <a:rPr lang="it-IT" sz="2600" dirty="0"/>
              <a:t> </a:t>
            </a:r>
            <a:r>
              <a:rPr lang="it-IT" sz="2600" dirty="0" err="1"/>
              <a:t>engages</a:t>
            </a:r>
            <a:r>
              <a:rPr lang="it-IT" sz="2600" dirty="0"/>
              <a:t> </a:t>
            </a:r>
            <a:r>
              <a:rPr lang="it-IT" sz="2600" i="1" dirty="0" err="1"/>
              <a:t>extended</a:t>
            </a:r>
            <a:r>
              <a:rPr lang="it-IT" sz="2600" dirty="0"/>
              <a:t>, </a:t>
            </a:r>
            <a:r>
              <a:rPr lang="it-IT" sz="2600" dirty="0" err="1"/>
              <a:t>but</a:t>
            </a:r>
            <a:r>
              <a:rPr lang="it-IT" sz="2600" dirty="0"/>
              <a:t> </a:t>
            </a:r>
            <a:r>
              <a:rPr lang="it-IT" sz="2600" dirty="0" err="1"/>
              <a:t>not</a:t>
            </a:r>
            <a:r>
              <a:rPr lang="it-IT" sz="2600" dirty="0"/>
              <a:t> </a:t>
            </a:r>
            <a:r>
              <a:rPr lang="it-IT" sz="2600" i="1" dirty="0"/>
              <a:t>core</a:t>
            </a:r>
            <a:r>
              <a:rPr lang="it-IT" sz="2600" dirty="0"/>
              <a:t> </a:t>
            </a:r>
            <a:r>
              <a:rPr lang="it-IT" sz="2600" dirty="0" err="1"/>
              <a:t>regions</a:t>
            </a:r>
            <a:endParaRPr lang="it-IT" sz="2600" dirty="0"/>
          </a:p>
          <a:p>
            <a:endParaRPr lang="it-IT" sz="2600" dirty="0"/>
          </a:p>
          <a:p>
            <a:r>
              <a:rPr lang="it-IT" sz="2600" strike="sngStrike" dirty="0" err="1"/>
              <a:t>Q:Represented</a:t>
            </a:r>
            <a:r>
              <a:rPr lang="it-IT" sz="2600" strike="sngStrike" dirty="0"/>
              <a:t> in </a:t>
            </a:r>
            <a:r>
              <a:rPr lang="it-IT" sz="2600" strike="sngStrike" dirty="0" err="1"/>
              <a:t>all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regions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equally</a:t>
            </a:r>
            <a:r>
              <a:rPr lang="it-IT" sz="2600" strike="sngStrike" dirty="0"/>
              <a:t>?</a:t>
            </a:r>
          </a:p>
          <a:p>
            <a:r>
              <a:rPr lang="it-IT" sz="2600" dirty="0" err="1"/>
              <a:t>A:Tuned</a:t>
            </a:r>
            <a:r>
              <a:rPr lang="it-IT" sz="2600" dirty="0"/>
              <a:t> </a:t>
            </a:r>
            <a:r>
              <a:rPr lang="it-IT" sz="2600" dirty="0" err="1"/>
              <a:t>response</a:t>
            </a:r>
            <a:endParaRPr lang="it-IT" sz="2600" dirty="0"/>
          </a:p>
          <a:p>
            <a:endParaRPr lang="it-IT" sz="2600" dirty="0"/>
          </a:p>
          <a:p>
            <a:r>
              <a:rPr lang="it-IT" sz="2600" strike="sngStrike" dirty="0" err="1"/>
              <a:t>Q:Do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regions</a:t>
            </a:r>
            <a:r>
              <a:rPr lang="it-IT" sz="2600" strike="sngStrike" dirty="0"/>
              <a:t> work </a:t>
            </a:r>
            <a:r>
              <a:rPr lang="it-IT" sz="2600" strike="sngStrike" dirty="0" err="1"/>
              <a:t>together</a:t>
            </a:r>
            <a:r>
              <a:rPr lang="it-IT" sz="2600" strike="sngStrike" dirty="0"/>
              <a:t> or </a:t>
            </a:r>
            <a:r>
              <a:rPr lang="it-IT" sz="2600" strike="sngStrike" dirty="0" err="1"/>
              <a:t>independently</a:t>
            </a:r>
            <a:r>
              <a:rPr lang="it-IT" sz="2600" strike="sngStrike" dirty="0"/>
              <a:t>?</a:t>
            </a:r>
          </a:p>
          <a:p>
            <a:r>
              <a:rPr lang="it-IT" sz="2600" dirty="0"/>
              <a:t>A: Internalised </a:t>
            </a:r>
            <a:r>
              <a:rPr lang="it-IT" sz="2600" dirty="0" err="1"/>
              <a:t>cognition</a:t>
            </a:r>
            <a:r>
              <a:rPr lang="it-IT" sz="2600" dirty="0"/>
              <a:t> and </a:t>
            </a:r>
            <a:r>
              <a:rPr lang="it-IT" sz="2600" dirty="0" err="1"/>
              <a:t>Fronto-Lateral</a:t>
            </a:r>
            <a:r>
              <a:rPr lang="it-IT" sz="2600" dirty="0"/>
              <a:t> </a:t>
            </a:r>
            <a:r>
              <a:rPr lang="it-IT" sz="2600" dirty="0" err="1"/>
              <a:t>regions</a:t>
            </a:r>
            <a:r>
              <a:rPr lang="it-IT" sz="2600" dirty="0"/>
              <a:t> </a:t>
            </a:r>
            <a:r>
              <a:rPr lang="it-IT" sz="2600" dirty="0" err="1"/>
              <a:t>perform</a:t>
            </a:r>
            <a:r>
              <a:rPr lang="it-IT" sz="2600" dirty="0"/>
              <a:t> </a:t>
            </a:r>
            <a:r>
              <a:rPr lang="it-IT" sz="2600" dirty="0" err="1"/>
              <a:t>different</a:t>
            </a:r>
            <a:r>
              <a:rPr lang="it-IT" sz="2600" dirty="0"/>
              <a:t> </a:t>
            </a:r>
            <a:r>
              <a:rPr lang="it-IT" sz="2600" dirty="0" err="1"/>
              <a:t>functions</a:t>
            </a:r>
            <a:endParaRPr lang="it-IT" sz="2600" dirty="0"/>
          </a:p>
          <a:p>
            <a:endParaRPr lang="it-IT" sz="2600" dirty="0"/>
          </a:p>
          <a:p>
            <a:r>
              <a:rPr lang="it-IT" sz="2600" strike="sngStrike" dirty="0" err="1"/>
              <a:t>Q:Similarities</a:t>
            </a:r>
            <a:r>
              <a:rPr lang="it-IT" sz="2600" strike="sngStrike" dirty="0"/>
              <a:t> in the way </a:t>
            </a:r>
            <a:r>
              <a:rPr lang="it-IT" sz="2600" strike="sngStrike" dirty="0" err="1"/>
              <a:t>aspects</a:t>
            </a:r>
            <a:r>
              <a:rPr lang="it-IT" sz="2600" strike="sngStrike" dirty="0"/>
              <a:t> are </a:t>
            </a:r>
            <a:r>
              <a:rPr lang="it-IT" sz="2600" strike="sngStrike" dirty="0" err="1"/>
              <a:t>represented</a:t>
            </a:r>
            <a:r>
              <a:rPr lang="it-IT" sz="2600" strike="sngStrike" dirty="0"/>
              <a:t>?</a:t>
            </a:r>
          </a:p>
          <a:p>
            <a:r>
              <a:rPr lang="it-IT" sz="2600" dirty="0"/>
              <a:t>A: Yes, e.g. </a:t>
            </a:r>
            <a:r>
              <a:rPr lang="it-IT" sz="2600" dirty="0" err="1"/>
              <a:t>Episodic</a:t>
            </a:r>
            <a:r>
              <a:rPr lang="it-IT" sz="2600" dirty="0"/>
              <a:t> and </a:t>
            </a:r>
            <a:r>
              <a:rPr lang="it-IT" sz="2600" dirty="0" err="1"/>
              <a:t>Biographical</a:t>
            </a:r>
            <a:r>
              <a:rPr lang="it-IT" sz="2600" dirty="0"/>
              <a:t> </a:t>
            </a:r>
            <a:r>
              <a:rPr lang="it-IT" sz="2600" dirty="0" err="1"/>
              <a:t>person</a:t>
            </a:r>
            <a:r>
              <a:rPr lang="it-IT" sz="2600" dirty="0"/>
              <a:t> </a:t>
            </a:r>
            <a:r>
              <a:rPr lang="it-IT" sz="2600" dirty="0" err="1"/>
              <a:t>knowledge</a:t>
            </a:r>
            <a:r>
              <a:rPr lang="it-IT" sz="2600" dirty="0"/>
              <a:t> are </a:t>
            </a:r>
            <a:r>
              <a:rPr lang="it-IT" sz="2600" dirty="0" err="1"/>
              <a:t>represented</a:t>
            </a:r>
            <a:r>
              <a:rPr lang="it-IT" sz="2600" dirty="0"/>
              <a:t> </a:t>
            </a:r>
            <a:r>
              <a:rPr lang="it-IT" sz="2600" dirty="0" err="1"/>
              <a:t>simlarly</a:t>
            </a: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3799060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5880890C-1CCF-6D48-AA9D-9355F020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35</a:t>
            </a:fld>
            <a:endParaRPr lang="it-IT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8D244B5F-2970-C84B-B508-A58FF29DF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78" y="229339"/>
            <a:ext cx="11756831" cy="1325563"/>
          </a:xfrm>
        </p:spPr>
        <p:txBody>
          <a:bodyPr/>
          <a:lstStyle/>
          <a:p>
            <a:r>
              <a:rPr lang="it-IT"/>
              <a:t>Interim </a:t>
            </a:r>
            <a:r>
              <a:rPr lang="it-IT" err="1"/>
              <a:t>Conclusions</a:t>
            </a:r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034398-7CD5-284B-97E9-30B43B1C51C1}"/>
              </a:ext>
            </a:extLst>
          </p:cNvPr>
          <p:cNvSpPr/>
          <p:nvPr/>
        </p:nvSpPr>
        <p:spPr>
          <a:xfrm>
            <a:off x="467794" y="3805168"/>
            <a:ext cx="1082174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600"/>
              <a:t> </a:t>
            </a:r>
            <a:r>
              <a:rPr lang="it-IT" sz="2600" err="1"/>
              <a:t>What</a:t>
            </a:r>
            <a:r>
              <a:rPr lang="it-IT" sz="2600"/>
              <a:t> </a:t>
            </a:r>
            <a:r>
              <a:rPr lang="it-IT" sz="2600" err="1"/>
              <a:t>is</a:t>
            </a:r>
            <a:r>
              <a:rPr lang="it-IT" sz="2600"/>
              <a:t> the </a:t>
            </a:r>
            <a:r>
              <a:rPr lang="it-IT" sz="2600" err="1"/>
              <a:t>role</a:t>
            </a:r>
            <a:r>
              <a:rPr lang="it-IT" sz="2600"/>
              <a:t> of </a:t>
            </a:r>
            <a:r>
              <a:rPr lang="it-IT" sz="2600" err="1"/>
              <a:t>perception</a:t>
            </a:r>
            <a:r>
              <a:rPr lang="it-IT" sz="2600"/>
              <a:t> in </a:t>
            </a:r>
            <a:r>
              <a:rPr lang="it-IT" sz="2600" err="1"/>
              <a:t>person-knowledge</a:t>
            </a:r>
            <a:r>
              <a:rPr lang="it-IT" sz="2600"/>
              <a:t>?</a:t>
            </a:r>
          </a:p>
          <a:p>
            <a:r>
              <a:rPr lang="it-IT" sz="2600"/>
              <a:t>- </a:t>
            </a:r>
            <a:r>
              <a:rPr lang="it-IT" sz="2600" err="1"/>
              <a:t>Is</a:t>
            </a:r>
            <a:r>
              <a:rPr lang="it-IT" sz="2600"/>
              <a:t> </a:t>
            </a:r>
            <a:r>
              <a:rPr lang="it-IT" sz="2600" err="1"/>
              <a:t>person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representation</a:t>
            </a:r>
            <a:r>
              <a:rPr lang="it-IT" sz="2600"/>
              <a:t> </a:t>
            </a:r>
            <a:r>
              <a:rPr lang="it-IT" sz="2600" err="1"/>
              <a:t>stable</a:t>
            </a:r>
            <a:r>
              <a:rPr lang="it-IT" sz="2600"/>
              <a:t> </a:t>
            </a:r>
            <a:r>
              <a:rPr lang="it-IT" sz="2600" err="1"/>
              <a:t>across</a:t>
            </a:r>
            <a:r>
              <a:rPr lang="it-IT" sz="2600"/>
              <a:t> </a:t>
            </a:r>
            <a:r>
              <a:rPr lang="it-IT" sz="2600" err="1"/>
              <a:t>modalities</a:t>
            </a:r>
            <a:r>
              <a:rPr lang="it-IT" sz="2600"/>
              <a:t> of </a:t>
            </a:r>
            <a:r>
              <a:rPr lang="it-IT" sz="2600" err="1"/>
              <a:t>presentation</a:t>
            </a:r>
            <a:r>
              <a:rPr lang="it-IT" sz="260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1699A-15D4-3448-A2A5-5E2AC1ABEEEF}"/>
              </a:ext>
            </a:extLst>
          </p:cNvPr>
          <p:cNvSpPr txBox="1"/>
          <p:nvPr/>
        </p:nvSpPr>
        <p:spPr>
          <a:xfrm>
            <a:off x="736735" y="1360062"/>
            <a:ext cx="1054224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Person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engages</a:t>
            </a:r>
            <a:r>
              <a:rPr lang="it-IT" sz="2600"/>
              <a:t> </a:t>
            </a:r>
            <a:r>
              <a:rPr lang="it-IT" sz="2600" i="1" err="1"/>
              <a:t>extended</a:t>
            </a:r>
            <a:r>
              <a:rPr lang="it-IT" sz="2600"/>
              <a:t>, </a:t>
            </a:r>
            <a:r>
              <a:rPr lang="it-IT" sz="2600" err="1"/>
              <a:t>but</a:t>
            </a:r>
            <a:r>
              <a:rPr lang="it-IT" sz="2600"/>
              <a:t> </a:t>
            </a:r>
            <a:r>
              <a:rPr lang="it-IT" sz="2600" err="1"/>
              <a:t>not</a:t>
            </a:r>
            <a:r>
              <a:rPr lang="it-IT" sz="2600"/>
              <a:t> </a:t>
            </a:r>
            <a:r>
              <a:rPr lang="it-IT" sz="2600" i="1"/>
              <a:t>core</a:t>
            </a:r>
            <a:r>
              <a:rPr lang="it-IT" sz="2600"/>
              <a:t> </a:t>
            </a:r>
            <a:r>
              <a:rPr lang="it-IT" sz="2600" err="1"/>
              <a:t>regions</a:t>
            </a:r>
            <a:endParaRPr lang="it-IT" sz="2600"/>
          </a:p>
          <a:p>
            <a:r>
              <a:rPr lang="it-IT" sz="2600"/>
              <a:t>Extended </a:t>
            </a:r>
            <a:r>
              <a:rPr lang="it-IT" sz="2600" err="1"/>
              <a:t>regions</a:t>
            </a:r>
            <a:r>
              <a:rPr lang="it-IT" sz="2600"/>
              <a:t> </a:t>
            </a:r>
            <a:r>
              <a:rPr lang="it-IT" sz="2600" err="1"/>
              <a:t>involved</a:t>
            </a:r>
            <a:r>
              <a:rPr lang="it-IT" sz="2600"/>
              <a:t> in </a:t>
            </a:r>
            <a:r>
              <a:rPr lang="it-IT" sz="2600" err="1"/>
              <a:t>all</a:t>
            </a:r>
            <a:r>
              <a:rPr lang="it-IT" sz="2600"/>
              <a:t> </a:t>
            </a:r>
            <a:r>
              <a:rPr lang="it-IT" sz="2600" err="1"/>
              <a:t>cognitions</a:t>
            </a:r>
            <a:r>
              <a:rPr lang="it-IT" sz="2600"/>
              <a:t>, with </a:t>
            </a:r>
            <a:r>
              <a:rPr lang="it-IT" sz="2600" err="1"/>
              <a:t>tuned</a:t>
            </a:r>
            <a:r>
              <a:rPr lang="it-IT" sz="2600"/>
              <a:t> </a:t>
            </a:r>
            <a:r>
              <a:rPr lang="it-IT" sz="2600" err="1"/>
              <a:t>response</a:t>
            </a:r>
            <a:endParaRPr lang="it-IT" sz="2600"/>
          </a:p>
          <a:p>
            <a:r>
              <a:rPr lang="it-IT" sz="2600"/>
              <a:t>Internalised </a:t>
            </a:r>
            <a:r>
              <a:rPr lang="it-IT" sz="2600" err="1"/>
              <a:t>cognition</a:t>
            </a:r>
            <a:r>
              <a:rPr lang="it-IT" sz="2600"/>
              <a:t> and </a:t>
            </a:r>
            <a:r>
              <a:rPr lang="it-IT" sz="2600" err="1"/>
              <a:t>Fronto-Lateral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 </a:t>
            </a:r>
            <a:r>
              <a:rPr lang="it-IT" sz="2600" err="1"/>
              <a:t>perform</a:t>
            </a:r>
            <a:r>
              <a:rPr lang="it-IT" sz="2600"/>
              <a:t> </a:t>
            </a:r>
            <a:r>
              <a:rPr lang="it-IT" sz="2600" err="1"/>
              <a:t>different</a:t>
            </a:r>
            <a:r>
              <a:rPr lang="it-IT" sz="2600"/>
              <a:t> </a:t>
            </a:r>
            <a:r>
              <a:rPr lang="it-IT" sz="2600" err="1"/>
              <a:t>functions</a:t>
            </a:r>
            <a:endParaRPr lang="it-IT" sz="2600"/>
          </a:p>
          <a:p>
            <a:r>
              <a:rPr lang="it-IT" sz="2600"/>
              <a:t>Network pattern of </a:t>
            </a:r>
            <a:r>
              <a:rPr lang="it-IT" sz="2600" err="1"/>
              <a:t>response</a:t>
            </a:r>
            <a:r>
              <a:rPr lang="it-IT" sz="2600"/>
              <a:t> </a:t>
            </a:r>
            <a:r>
              <a:rPr lang="it-IT" sz="2600" err="1"/>
              <a:t>is</a:t>
            </a:r>
            <a:r>
              <a:rPr lang="it-IT" sz="2600"/>
              <a:t> informative </a:t>
            </a:r>
            <a:r>
              <a:rPr lang="it-IT" sz="2600" err="1"/>
              <a:t>about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being</a:t>
            </a:r>
            <a:r>
              <a:rPr lang="it-IT" sz="2600"/>
              <a:t> </a:t>
            </a:r>
            <a:r>
              <a:rPr lang="it-IT" sz="2600" err="1"/>
              <a:t>accessed</a:t>
            </a:r>
            <a:endParaRPr lang="it-IT" sz="2600"/>
          </a:p>
        </p:txBody>
      </p:sp>
    </p:spTree>
    <p:extLst>
      <p:ext uri="{BB962C8B-B14F-4D97-AF65-F5344CB8AC3E}">
        <p14:creationId xmlns:p14="http://schemas.microsoft.com/office/powerpoint/2010/main" val="250236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/>
      <p:bldP spid="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CB2C4651-6825-E743-AC47-5E74B368D490}"/>
              </a:ext>
            </a:extLst>
          </p:cNvPr>
          <p:cNvSpPr txBox="1"/>
          <p:nvPr/>
        </p:nvSpPr>
        <p:spPr>
          <a:xfrm>
            <a:off x="450377" y="1495256"/>
            <a:ext cx="555113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 - 24 new </a:t>
            </a:r>
            <a:r>
              <a:rPr lang="it-IT" sz="2600" err="1"/>
              <a:t>subjects</a:t>
            </a:r>
            <a:r>
              <a:rPr lang="it-IT" sz="2600"/>
              <a:t>, </a:t>
            </a:r>
            <a:r>
              <a:rPr lang="it-IT" sz="2600" err="1"/>
              <a:t>Name</a:t>
            </a:r>
            <a:r>
              <a:rPr lang="it-IT" sz="2600"/>
              <a:t> </a:t>
            </a:r>
            <a:r>
              <a:rPr lang="it-IT" sz="2600" err="1"/>
              <a:t>stimuli</a:t>
            </a:r>
            <a:endParaRPr lang="it-IT" sz="2600"/>
          </a:p>
          <a:p>
            <a:r>
              <a:rPr lang="it-IT" sz="2600"/>
              <a:t> - </a:t>
            </a:r>
            <a:r>
              <a:rPr lang="it-IT" sz="2600" err="1"/>
              <a:t>Same</a:t>
            </a:r>
            <a:r>
              <a:rPr lang="it-IT" sz="2600"/>
              <a:t> </a:t>
            </a:r>
            <a:r>
              <a:rPr lang="it-IT" sz="2600" err="1"/>
              <a:t>tasks</a:t>
            </a:r>
            <a:r>
              <a:rPr lang="it-IT" sz="2600"/>
              <a:t>/</a:t>
            </a:r>
            <a:r>
              <a:rPr lang="it-IT" sz="2600" err="1"/>
              <a:t>experimental</a:t>
            </a:r>
            <a:r>
              <a:rPr lang="it-IT" sz="2600"/>
              <a:t> </a:t>
            </a:r>
            <a:r>
              <a:rPr lang="it-IT" sz="2600" err="1"/>
              <a:t>parameters</a:t>
            </a:r>
            <a:endParaRPr lang="it-IT" sz="260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7C47976D-A916-A949-A227-DD068B63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36</a:t>
            </a:fld>
            <a:endParaRPr lang="it-IT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D314CA93-40B9-8047-AD40-2FBA86F2E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Names</a:t>
            </a:r>
            <a:endParaRPr lang="it-IT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19D824-B3C9-654F-BB9F-7E4A55DC5B3C}"/>
              </a:ext>
            </a:extLst>
          </p:cNvPr>
          <p:cNvGrpSpPr/>
          <p:nvPr/>
        </p:nvGrpSpPr>
        <p:grpSpPr>
          <a:xfrm>
            <a:off x="715872" y="3812396"/>
            <a:ext cx="5350061" cy="2406005"/>
            <a:chOff x="660976" y="4086350"/>
            <a:chExt cx="5350061" cy="240600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636B46-F49F-AE4A-A22A-78F71BFD7E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8" t="-706" r="-178" b="706"/>
            <a:stretch/>
          </p:blipFill>
          <p:spPr>
            <a:xfrm>
              <a:off x="660976" y="4086350"/>
              <a:ext cx="5350061" cy="240600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450081-6496-9342-8619-FC398B9EA964}"/>
                </a:ext>
              </a:extLst>
            </p:cNvPr>
            <p:cNvSpPr/>
            <p:nvPr/>
          </p:nvSpPr>
          <p:spPr>
            <a:xfrm>
              <a:off x="660976" y="4100621"/>
              <a:ext cx="587573" cy="584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32CDDD0-68D7-2243-8882-6E7DC1F457F7}"/>
              </a:ext>
            </a:extLst>
          </p:cNvPr>
          <p:cNvGrpSpPr/>
          <p:nvPr/>
        </p:nvGrpSpPr>
        <p:grpSpPr>
          <a:xfrm>
            <a:off x="7411790" y="3713623"/>
            <a:ext cx="4244221" cy="2603550"/>
            <a:chOff x="6459683" y="3935362"/>
            <a:chExt cx="4244221" cy="2603550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468816F3-74DC-D847-966F-ED9E5C0A6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511122" y="4053394"/>
              <a:ext cx="1192782" cy="2485518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FDF0CA7-9D18-6544-B6F6-F91B8B830FCE}"/>
                </a:ext>
              </a:extLst>
            </p:cNvPr>
            <p:cNvGrpSpPr/>
            <p:nvPr/>
          </p:nvGrpSpPr>
          <p:grpSpPr>
            <a:xfrm>
              <a:off x="6459683" y="3935362"/>
              <a:ext cx="3051439" cy="2556993"/>
              <a:chOff x="6459683" y="3935362"/>
              <a:chExt cx="3051439" cy="255699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FE6BA63-C1F3-5B4F-A448-A96CA76AE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9683" y="3935362"/>
                <a:ext cx="3051439" cy="2556993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CD8632E-35B4-B14D-949C-D8E09132D28F}"/>
                  </a:ext>
                </a:extLst>
              </p:cNvPr>
              <p:cNvSpPr/>
              <p:nvPr/>
            </p:nvSpPr>
            <p:spPr>
              <a:xfrm>
                <a:off x="7361918" y="4479830"/>
                <a:ext cx="442232" cy="1044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6D96663-79B2-AD4E-9BE6-BBC8DDD2B580}"/>
                  </a:ext>
                </a:extLst>
              </p:cNvPr>
              <p:cNvSpPr/>
              <p:nvPr/>
            </p:nvSpPr>
            <p:spPr>
              <a:xfrm>
                <a:off x="7514318" y="4714874"/>
                <a:ext cx="442232" cy="9620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82FFEE5-BC6B-1D46-AB83-CA4069C0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1918" y="4685005"/>
              <a:ext cx="590666" cy="787554"/>
            </a:xfrm>
            <a:prstGeom prst="rect">
              <a:avLst/>
            </a:prstGeom>
            <a:scene3d>
              <a:camera prst="isometricOffAxis1Left">
                <a:rot lat="1080000" lon="3000000" rev="0"/>
              </a:camera>
              <a:lightRig rig="threePt" dir="t"/>
            </a:scene3d>
            <a:sp3d extrusionH="38100" contourW="12700"/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B4FCA37-F8C7-7F44-8A38-F71D23C9D5F0}"/>
              </a:ext>
            </a:extLst>
          </p:cNvPr>
          <p:cNvSpPr txBox="1"/>
          <p:nvPr/>
        </p:nvSpPr>
        <p:spPr>
          <a:xfrm>
            <a:off x="522512" y="2645008"/>
            <a:ext cx="1095800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Q</a:t>
            </a:r>
            <a:r>
              <a:rPr lang="it-IT" sz="2600"/>
              <a:t>: </a:t>
            </a:r>
            <a:r>
              <a:rPr lang="it-IT" sz="2600" err="1"/>
              <a:t>Is</a:t>
            </a:r>
            <a:r>
              <a:rPr lang="it-IT" sz="2600"/>
              <a:t> </a:t>
            </a:r>
            <a:r>
              <a:rPr lang="it-IT" sz="2600" err="1"/>
              <a:t>person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representation</a:t>
            </a:r>
            <a:r>
              <a:rPr lang="it-IT" sz="2600"/>
              <a:t> </a:t>
            </a:r>
            <a:r>
              <a:rPr lang="it-IT" sz="2600" err="1"/>
              <a:t>stable</a:t>
            </a:r>
            <a:r>
              <a:rPr lang="it-IT" sz="2600"/>
              <a:t> </a:t>
            </a:r>
            <a:r>
              <a:rPr lang="it-IT" sz="2600" err="1"/>
              <a:t>across</a:t>
            </a:r>
            <a:r>
              <a:rPr lang="it-IT" sz="2600"/>
              <a:t> </a:t>
            </a:r>
            <a:r>
              <a:rPr lang="it-IT" sz="2600" err="1"/>
              <a:t>modalities</a:t>
            </a:r>
            <a:r>
              <a:rPr lang="it-IT" sz="2600"/>
              <a:t> of </a:t>
            </a:r>
            <a:r>
              <a:rPr lang="it-IT" sz="2600" err="1"/>
              <a:t>presentation</a:t>
            </a:r>
            <a:r>
              <a:rPr lang="it-IT" sz="2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4541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 Placeholder 93">
            <a:extLst>
              <a:ext uri="{FF2B5EF4-FFF2-40B4-BE49-F238E27FC236}">
                <a16:creationId xmlns:a16="http://schemas.microsoft.com/office/drawing/2014/main" id="{9228C682-96B9-D14E-BB42-5B742F3BF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37</a:t>
            </a:fld>
            <a:endParaRPr lang="it-IT"/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222CE226-061E-F742-A12E-CD9D53DB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 </a:t>
            </a:r>
            <a:r>
              <a:rPr lang="it-IT" err="1"/>
              <a:t>stable</a:t>
            </a:r>
            <a:r>
              <a:rPr lang="it-IT"/>
              <a:t> </a:t>
            </a:r>
            <a:r>
              <a:rPr lang="it-IT" err="1"/>
              <a:t>across</a:t>
            </a:r>
            <a:r>
              <a:rPr lang="it-IT"/>
              <a:t> </a:t>
            </a:r>
            <a:r>
              <a:rPr lang="it-IT" err="1"/>
              <a:t>modalities</a:t>
            </a:r>
            <a:r>
              <a:rPr lang="it-IT"/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C04558-07B0-1C43-AD83-A32755FEF4B5}"/>
              </a:ext>
            </a:extLst>
          </p:cNvPr>
          <p:cNvGrpSpPr/>
          <p:nvPr/>
        </p:nvGrpSpPr>
        <p:grpSpPr>
          <a:xfrm>
            <a:off x="536458" y="1255791"/>
            <a:ext cx="3360843" cy="4865128"/>
            <a:chOff x="536458" y="1255791"/>
            <a:chExt cx="3360843" cy="486512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6741958-58A4-E043-85AD-966D51EE7493}"/>
                </a:ext>
              </a:extLst>
            </p:cNvPr>
            <p:cNvGrpSpPr/>
            <p:nvPr/>
          </p:nvGrpSpPr>
          <p:grpSpPr>
            <a:xfrm>
              <a:off x="536458" y="1255791"/>
              <a:ext cx="3360843" cy="4865128"/>
              <a:chOff x="491649" y="236096"/>
              <a:chExt cx="3360843" cy="4865128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D708CE53-8559-4D4C-A44A-8D4930C0C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7957" y="4306566"/>
                <a:ext cx="821885" cy="766164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0DF83053-6987-EA4A-9947-BA28C5020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3256" y="4293368"/>
                <a:ext cx="821885" cy="766164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4C13839D-75F8-E142-995B-819AEE4CD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5369" y="4330007"/>
                <a:ext cx="789381" cy="766164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EF1E5DF6-6AB0-C946-AF8F-30C73EDF5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5005" y="4324577"/>
                <a:ext cx="821885" cy="766164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FB2062F9-5DD3-6E4D-A13A-F14475124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3511" y="4321862"/>
                <a:ext cx="821885" cy="766164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572A36DF-46B1-C343-A754-9D5C0694E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6803" y="4319147"/>
                <a:ext cx="821885" cy="766164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45A34F39-92D3-5146-AAA7-6D182198F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3609" y="4310142"/>
                <a:ext cx="821885" cy="766164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844DACDF-FD3C-B248-AC05-CB4B7B302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1649" y="4301136"/>
                <a:ext cx="821885" cy="766164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8CA6D499-206F-9847-AC6E-8A1B4BD8B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6844" y="4301136"/>
                <a:ext cx="821885" cy="766164"/>
              </a:xfrm>
              <a:prstGeom prst="rect">
                <a:avLst/>
              </a:prstGeom>
            </p:spPr>
          </p:pic>
          <p:pic>
            <p:nvPicPr>
              <p:cNvPr id="82" name="Picture 8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B612478-2EEE-A74B-9FB2-2CC21105FA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b="11576"/>
              <a:stretch/>
            </p:blipFill>
            <p:spPr>
              <a:xfrm>
                <a:off x="655886" y="236096"/>
                <a:ext cx="3196606" cy="4065040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58438974-7980-E447-AA11-F201CF7CC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08772" y="4335060"/>
                <a:ext cx="821885" cy="766164"/>
              </a:xfrm>
              <a:prstGeom prst="rect">
                <a:avLst/>
              </a:prstGeom>
            </p:spPr>
          </p:pic>
        </p:grpSp>
        <p:pic>
          <p:nvPicPr>
            <p:cNvPr id="18" name="Picture 17" descr="A close up of a computer&#13;&#10;&#13;&#10;Description automatically generated">
              <a:extLst>
                <a:ext uri="{FF2B5EF4-FFF2-40B4-BE49-F238E27FC236}">
                  <a16:creationId xmlns:a16="http://schemas.microsoft.com/office/drawing/2014/main" id="{9FDE438B-F3E4-DF44-8FB1-55DC03D2A7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0507" t="56661" r="17127" b="3495"/>
            <a:stretch/>
          </p:blipFill>
          <p:spPr>
            <a:xfrm>
              <a:off x="1113183" y="1292087"/>
              <a:ext cx="455137" cy="84886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6D11F9-7A4F-1245-BDF9-56E94A688C4F}"/>
                </a:ext>
              </a:extLst>
            </p:cNvPr>
            <p:cNvSpPr txBox="1"/>
            <p:nvPr/>
          </p:nvSpPr>
          <p:spPr>
            <a:xfrm>
              <a:off x="1693396" y="1292087"/>
              <a:ext cx="12093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/>
                <a:t>Task </a:t>
              </a:r>
              <a:r>
                <a:rPr lang="it-IT" sz="1400" err="1"/>
                <a:t>similarity</a:t>
              </a:r>
              <a:endParaRPr lang="it-IT" sz="14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373A22-45DE-1249-90D6-B7298E4909E9}"/>
                </a:ext>
              </a:extLst>
            </p:cNvPr>
            <p:cNvSpPr txBox="1"/>
            <p:nvPr/>
          </p:nvSpPr>
          <p:spPr>
            <a:xfrm rot="16200000">
              <a:off x="247076" y="3166314"/>
              <a:ext cx="8675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err="1"/>
                <a:t>dissimilarity</a:t>
              </a:r>
              <a:endParaRPr lang="it-IT" sz="11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1B10FD-28A3-EF40-B2F9-188AD5BD037E}"/>
              </a:ext>
            </a:extLst>
          </p:cNvPr>
          <p:cNvGrpSpPr/>
          <p:nvPr/>
        </p:nvGrpSpPr>
        <p:grpSpPr>
          <a:xfrm>
            <a:off x="3848340" y="1226920"/>
            <a:ext cx="3056518" cy="3577077"/>
            <a:chOff x="3848340" y="1226920"/>
            <a:chExt cx="3056518" cy="3577077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722554E-32E7-784B-8C7E-4E3FE9E31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61538" y="1450579"/>
              <a:ext cx="2843320" cy="3353418"/>
            </a:xfrm>
            <a:prstGeom prst="rect">
              <a:avLst/>
            </a:prstGeom>
          </p:spPr>
        </p:pic>
        <p:pic>
          <p:nvPicPr>
            <p:cNvPr id="19" name="Picture 18" descr="A close up of a computer&#13;&#10;&#13;&#10;Description automatically generated">
              <a:extLst>
                <a:ext uri="{FF2B5EF4-FFF2-40B4-BE49-F238E27FC236}">
                  <a16:creationId xmlns:a16="http://schemas.microsoft.com/office/drawing/2014/main" id="{DF6209DF-17F2-F14E-8E98-91BE6EF714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3141" b="56612"/>
            <a:stretch/>
          </p:blipFill>
          <p:spPr>
            <a:xfrm>
              <a:off x="4410478" y="1226920"/>
              <a:ext cx="777932" cy="91403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9B8D66-9D9F-8D4F-97A0-6EB9DD6689A4}"/>
                </a:ext>
              </a:extLst>
            </p:cNvPr>
            <p:cNvSpPr txBox="1"/>
            <p:nvPr/>
          </p:nvSpPr>
          <p:spPr>
            <a:xfrm>
              <a:off x="5274869" y="1292087"/>
              <a:ext cx="12093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/>
                <a:t>Task </a:t>
              </a:r>
              <a:r>
                <a:rPr lang="it-IT" sz="1400" err="1"/>
                <a:t>similarity</a:t>
              </a:r>
              <a:endParaRPr lang="it-IT" sz="14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09E953D-EB66-3048-AE5A-B067E9F3A2CE}"/>
                </a:ext>
              </a:extLst>
            </p:cNvPr>
            <p:cNvSpPr txBox="1"/>
            <p:nvPr/>
          </p:nvSpPr>
          <p:spPr>
            <a:xfrm rot="16200000">
              <a:off x="3545372" y="2645336"/>
              <a:ext cx="8675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err="1"/>
                <a:t>dissimilarity</a:t>
              </a:r>
              <a:endParaRPr lang="it-IT" sz="11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2167B4E-3260-6742-9F1D-3A5E5962E19A}"/>
              </a:ext>
            </a:extLst>
          </p:cNvPr>
          <p:cNvGrpSpPr/>
          <p:nvPr/>
        </p:nvGrpSpPr>
        <p:grpSpPr>
          <a:xfrm>
            <a:off x="9115395" y="1975860"/>
            <a:ext cx="2755779" cy="3234637"/>
            <a:chOff x="9115395" y="1975860"/>
            <a:chExt cx="2755779" cy="323463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09F1001-6923-9146-B300-9D38222F421A}"/>
                </a:ext>
              </a:extLst>
            </p:cNvPr>
            <p:cNvGrpSpPr/>
            <p:nvPr/>
          </p:nvGrpSpPr>
          <p:grpSpPr>
            <a:xfrm>
              <a:off x="9297597" y="1975860"/>
              <a:ext cx="2573577" cy="3234637"/>
              <a:chOff x="8282836" y="1806217"/>
              <a:chExt cx="2573577" cy="3234637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EC06FF88-D486-7745-B18E-455097881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82836" y="2063208"/>
                <a:ext cx="2573577" cy="2617468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09C4DC1-9127-7543-A5D4-DBC0B6854DD7}"/>
                  </a:ext>
                </a:extLst>
              </p:cNvPr>
              <p:cNvSpPr txBox="1"/>
              <p:nvPr/>
            </p:nvSpPr>
            <p:spPr>
              <a:xfrm rot="19146834">
                <a:off x="8543994" y="4702300"/>
                <a:ext cx="9685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/>
                  <a:t>Extended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24C89D3-60C4-1741-8012-FCC930FAEBCA}"/>
                  </a:ext>
                </a:extLst>
              </p:cNvPr>
              <p:cNvSpPr txBox="1"/>
              <p:nvPr/>
            </p:nvSpPr>
            <p:spPr>
              <a:xfrm rot="19146834">
                <a:off x="9545867" y="4603653"/>
                <a:ext cx="574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/>
                  <a:t>Core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57AB67-BB31-814A-92DC-21AD643D6D80}"/>
                  </a:ext>
                </a:extLst>
              </p:cNvPr>
              <p:cNvSpPr txBox="1"/>
              <p:nvPr/>
            </p:nvSpPr>
            <p:spPr>
              <a:xfrm>
                <a:off x="8566913" y="1806217"/>
                <a:ext cx="21215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/>
                  <a:t>Data-model </a:t>
                </a:r>
                <a:r>
                  <a:rPr lang="it-IT" sz="1600" err="1"/>
                  <a:t>correlation</a:t>
                </a:r>
                <a:endParaRPr lang="it-IT" sz="160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BDAB76-5768-EB44-A29E-11376E0AAA2C}"/>
                </a:ext>
              </a:extLst>
            </p:cNvPr>
            <p:cNvSpPr txBox="1"/>
            <p:nvPr/>
          </p:nvSpPr>
          <p:spPr>
            <a:xfrm rot="16200000">
              <a:off x="9156271" y="3243907"/>
              <a:ext cx="2568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err="1"/>
                <a:t>r</a:t>
              </a:r>
              <a:endParaRPr lang="it-IT" sz="160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0F3D03A-4B7B-864B-BA07-565DE795826E}"/>
              </a:ext>
            </a:extLst>
          </p:cNvPr>
          <p:cNvSpPr txBox="1"/>
          <p:nvPr/>
        </p:nvSpPr>
        <p:spPr>
          <a:xfrm>
            <a:off x="700695" y="6352143"/>
            <a:ext cx="6916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Cognitive state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stably</a:t>
            </a:r>
            <a:r>
              <a:rPr lang="it-IT"/>
              <a:t> </a:t>
            </a:r>
            <a:r>
              <a:rPr lang="it-IT" err="1"/>
              <a:t>represented</a:t>
            </a:r>
            <a:r>
              <a:rPr lang="it-IT"/>
              <a:t> in </a:t>
            </a:r>
            <a:r>
              <a:rPr lang="it-IT" err="1"/>
              <a:t>extended</a:t>
            </a:r>
            <a:r>
              <a:rPr lang="it-IT"/>
              <a:t> (</a:t>
            </a:r>
            <a:r>
              <a:rPr lang="it-IT" err="1"/>
              <a:t>but</a:t>
            </a:r>
            <a:r>
              <a:rPr lang="it-IT"/>
              <a:t> </a:t>
            </a:r>
            <a:r>
              <a:rPr lang="it-IT" err="1"/>
              <a:t>not</a:t>
            </a:r>
            <a:r>
              <a:rPr lang="it-IT"/>
              <a:t> core) </a:t>
            </a:r>
            <a:r>
              <a:rPr lang="it-IT" err="1"/>
              <a:t>element</a:t>
            </a:r>
            <a:endParaRPr lang="it-I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BAF2F1-DE70-FF44-A61D-77EBD99AE314}"/>
              </a:ext>
            </a:extLst>
          </p:cNvPr>
          <p:cNvGrpSpPr/>
          <p:nvPr/>
        </p:nvGrpSpPr>
        <p:grpSpPr>
          <a:xfrm>
            <a:off x="4348280" y="1305720"/>
            <a:ext cx="4811505" cy="4767043"/>
            <a:chOff x="4348280" y="1305720"/>
            <a:chExt cx="4811505" cy="4767043"/>
          </a:xfrm>
        </p:grpSpPr>
        <p:pic>
          <p:nvPicPr>
            <p:cNvPr id="44" name="Picture 43" descr="A screenshot of a computer&#13;&#10;&#13;&#10;Description automatically generated">
              <a:extLst>
                <a:ext uri="{FF2B5EF4-FFF2-40B4-BE49-F238E27FC236}">
                  <a16:creationId xmlns:a16="http://schemas.microsoft.com/office/drawing/2014/main" id="{B052E539-90D9-EE4C-996C-E1E738C4A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56317" t="23903" r="13407" b="24919"/>
            <a:stretch/>
          </p:blipFill>
          <p:spPr>
            <a:xfrm>
              <a:off x="7925154" y="1914866"/>
              <a:ext cx="943670" cy="794914"/>
            </a:xfrm>
            <a:prstGeom prst="rect">
              <a:avLst/>
            </a:prstGeom>
          </p:spPr>
        </p:pic>
        <p:pic>
          <p:nvPicPr>
            <p:cNvPr id="45" name="Picture 44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77271CF1-D119-6747-961D-F37FAF4771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56324" t="23920" r="13837" b="25220"/>
            <a:stretch/>
          </p:blipFill>
          <p:spPr>
            <a:xfrm>
              <a:off x="7965465" y="5189397"/>
              <a:ext cx="1041796" cy="883366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2B8D559-2F86-E74F-946E-57ADC3AFA0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7683" y="3167797"/>
              <a:ext cx="468" cy="1103494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537067-76EE-794C-984D-2880610E990B}"/>
                </a:ext>
              </a:extLst>
            </p:cNvPr>
            <p:cNvSpPr txBox="1"/>
            <p:nvPr/>
          </p:nvSpPr>
          <p:spPr>
            <a:xfrm>
              <a:off x="7702728" y="1305720"/>
              <a:ext cx="1346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600"/>
                <a:t>Task </a:t>
              </a:r>
              <a:r>
                <a:rPr lang="it-IT" sz="1600" err="1"/>
                <a:t>similarity</a:t>
              </a:r>
              <a:endParaRPr lang="it-IT" sz="1600"/>
            </a:p>
            <a:p>
              <a:pPr algn="ctr"/>
              <a:r>
                <a:rPr lang="it-IT" sz="1600"/>
                <a:t>Face </a:t>
              </a:r>
              <a:r>
                <a:rPr lang="it-IT" sz="1600" err="1"/>
                <a:t>viewing</a:t>
              </a:r>
              <a:endParaRPr lang="it-IT" sz="16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2FD6A9-BFFC-FF4E-A2F2-32352F69E498}"/>
                </a:ext>
              </a:extLst>
            </p:cNvPr>
            <p:cNvSpPr txBox="1"/>
            <p:nvPr/>
          </p:nvSpPr>
          <p:spPr>
            <a:xfrm rot="19146834">
              <a:off x="7555284" y="3643216"/>
              <a:ext cx="958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/>
                <a:t>Correlate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7357FEF-D91F-B648-BE91-5AC63139B8CA}"/>
                </a:ext>
              </a:extLst>
            </p:cNvPr>
            <p:cNvCxnSpPr>
              <a:cxnSpLocks/>
            </p:cNvCxnSpPr>
            <p:nvPr/>
          </p:nvCxnSpPr>
          <p:spPr>
            <a:xfrm>
              <a:off x="6624361" y="2314414"/>
              <a:ext cx="79339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C1216E6-064A-0B46-A043-5A9ECCCE9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8280" y="5875458"/>
              <a:ext cx="3338803" cy="36639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200494-C81B-2444-9863-2F7875167C49}"/>
                </a:ext>
              </a:extLst>
            </p:cNvPr>
            <p:cNvSpPr txBox="1"/>
            <p:nvPr/>
          </p:nvSpPr>
          <p:spPr>
            <a:xfrm>
              <a:off x="7812941" y="4593517"/>
              <a:ext cx="1346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600"/>
                <a:t>Task </a:t>
              </a:r>
              <a:r>
                <a:rPr lang="it-IT" sz="1600" err="1"/>
                <a:t>similarity</a:t>
              </a:r>
              <a:endParaRPr lang="it-IT" sz="1600"/>
            </a:p>
            <a:p>
              <a:pPr algn="ctr"/>
              <a:r>
                <a:rPr lang="it-IT" sz="1600" err="1"/>
                <a:t>Name</a:t>
              </a:r>
              <a:r>
                <a:rPr lang="it-IT" sz="1600"/>
                <a:t> </a:t>
              </a:r>
              <a:r>
                <a:rPr lang="it-IT" sz="1600" err="1"/>
                <a:t>reading</a:t>
              </a:r>
              <a:endParaRPr lang="it-IT" sz="160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05515CB-321E-C941-835F-38383A7D7708}"/>
              </a:ext>
            </a:extLst>
          </p:cNvPr>
          <p:cNvSpPr/>
          <p:nvPr/>
        </p:nvSpPr>
        <p:spPr>
          <a:xfrm>
            <a:off x="2509416" y="4625574"/>
            <a:ext cx="1313648" cy="121198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7B5C0B-4077-134A-8219-F900B5B715EA}"/>
              </a:ext>
            </a:extLst>
          </p:cNvPr>
          <p:cNvSpPr/>
          <p:nvPr/>
        </p:nvSpPr>
        <p:spPr>
          <a:xfrm>
            <a:off x="4194306" y="3592017"/>
            <a:ext cx="1313648" cy="121198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C89A4F2-2363-D141-9BAF-A9D8B2FF5D1F}"/>
              </a:ext>
            </a:extLst>
          </p:cNvPr>
          <p:cNvSpPr/>
          <p:nvPr/>
        </p:nvSpPr>
        <p:spPr>
          <a:xfrm>
            <a:off x="4204927" y="3209914"/>
            <a:ext cx="1731800" cy="1594083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65909A-C1FA-3A4A-997C-C272FE2CE8E7}"/>
              </a:ext>
            </a:extLst>
          </p:cNvPr>
          <p:cNvSpPr/>
          <p:nvPr/>
        </p:nvSpPr>
        <p:spPr>
          <a:xfrm>
            <a:off x="1871520" y="3920836"/>
            <a:ext cx="1959097" cy="1934863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987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2" grpId="0" animBg="1"/>
      <p:bldP spid="42" grpId="1" animBg="1"/>
      <p:bldP spid="43" grpId="0" animBg="1"/>
      <p:bldP spid="43" grpId="1" animBg="1"/>
      <p:bldP spid="52" grpId="0" animBg="1"/>
      <p:bldP spid="52" grpId="1" animBg="1"/>
      <p:bldP spid="53" grpId="0" animBg="1"/>
      <p:bldP spid="5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BEEEE-6753-A640-8E96-86318B6F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38</a:t>
            </a:fld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42F95D-80D3-164B-A1E5-86F0CE47FB3E}"/>
              </a:ext>
            </a:extLst>
          </p:cNvPr>
          <p:cNvSpPr/>
          <p:nvPr/>
        </p:nvSpPr>
        <p:spPr>
          <a:xfrm>
            <a:off x="247651" y="1495256"/>
            <a:ext cx="1103334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600" err="1"/>
              <a:t>Q</a:t>
            </a:r>
            <a:r>
              <a:rPr lang="it-IT" sz="2600"/>
              <a:t>: </a:t>
            </a:r>
            <a:r>
              <a:rPr lang="it-IT" sz="2600" err="1"/>
              <a:t>Is</a:t>
            </a:r>
            <a:r>
              <a:rPr lang="it-IT" sz="2600"/>
              <a:t> </a:t>
            </a:r>
            <a:r>
              <a:rPr lang="it-IT" sz="2600" err="1"/>
              <a:t>person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representation</a:t>
            </a:r>
            <a:r>
              <a:rPr lang="it-IT" sz="2600"/>
              <a:t> </a:t>
            </a:r>
            <a:r>
              <a:rPr lang="it-IT" sz="2600" err="1"/>
              <a:t>stable</a:t>
            </a:r>
            <a:r>
              <a:rPr lang="it-IT" sz="2600"/>
              <a:t> </a:t>
            </a:r>
            <a:r>
              <a:rPr lang="it-IT" sz="2600" err="1"/>
              <a:t>across</a:t>
            </a:r>
            <a:r>
              <a:rPr lang="it-IT" sz="2600"/>
              <a:t> </a:t>
            </a:r>
            <a:r>
              <a:rPr lang="it-IT" sz="2600" err="1"/>
              <a:t>modalities</a:t>
            </a:r>
            <a:r>
              <a:rPr lang="it-IT" sz="2600"/>
              <a:t> of </a:t>
            </a:r>
            <a:r>
              <a:rPr lang="it-IT" sz="2600" err="1"/>
              <a:t>presentation</a:t>
            </a:r>
            <a:r>
              <a:rPr lang="it-IT" sz="2600"/>
              <a:t>?</a:t>
            </a:r>
          </a:p>
          <a:p>
            <a:r>
              <a:rPr lang="it-IT" sz="2600"/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18C7E8-0556-F945-9787-ED00A84D5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Role</a:t>
            </a:r>
            <a:r>
              <a:rPr lang="it-IT"/>
              <a:t> of </a:t>
            </a:r>
            <a:r>
              <a:rPr lang="it-IT" err="1"/>
              <a:t>perception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538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BEEEE-6753-A640-8E96-86318B6F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39</a:t>
            </a:fld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42F95D-80D3-164B-A1E5-86F0CE47FB3E}"/>
              </a:ext>
            </a:extLst>
          </p:cNvPr>
          <p:cNvSpPr/>
          <p:nvPr/>
        </p:nvSpPr>
        <p:spPr>
          <a:xfrm>
            <a:off x="247651" y="1495256"/>
            <a:ext cx="11033341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600" strike="sngStrike" err="1"/>
              <a:t>Q</a:t>
            </a:r>
            <a:r>
              <a:rPr lang="it-IT" sz="2600" strike="sngStrike"/>
              <a:t>: </a:t>
            </a:r>
            <a:r>
              <a:rPr lang="it-IT" sz="2600" strike="sngStrike" err="1"/>
              <a:t>Is</a:t>
            </a:r>
            <a:r>
              <a:rPr lang="it-IT" sz="2600" strike="sngStrike"/>
              <a:t> </a:t>
            </a:r>
            <a:r>
              <a:rPr lang="it-IT" sz="2600" strike="sngStrike" err="1"/>
              <a:t>person</a:t>
            </a:r>
            <a:r>
              <a:rPr lang="it-IT" sz="2600" strike="sngStrike"/>
              <a:t> </a:t>
            </a:r>
            <a:r>
              <a:rPr lang="it-IT" sz="2600" strike="sngStrike" err="1"/>
              <a:t>knowledge</a:t>
            </a:r>
            <a:r>
              <a:rPr lang="it-IT" sz="2600" strike="sngStrike"/>
              <a:t> </a:t>
            </a:r>
            <a:r>
              <a:rPr lang="it-IT" sz="2600" strike="sngStrike" err="1"/>
              <a:t>representation</a:t>
            </a:r>
            <a:r>
              <a:rPr lang="it-IT" sz="2600" strike="sngStrike"/>
              <a:t> </a:t>
            </a:r>
            <a:r>
              <a:rPr lang="it-IT" sz="2600" strike="sngStrike" err="1"/>
              <a:t>stable</a:t>
            </a:r>
            <a:r>
              <a:rPr lang="it-IT" sz="2600" strike="sngStrike"/>
              <a:t> </a:t>
            </a:r>
            <a:r>
              <a:rPr lang="it-IT" sz="2600" strike="sngStrike" err="1"/>
              <a:t>across</a:t>
            </a:r>
            <a:r>
              <a:rPr lang="it-IT" sz="2600" strike="sngStrike"/>
              <a:t> </a:t>
            </a:r>
            <a:r>
              <a:rPr lang="it-IT" sz="2600" strike="sngStrike" err="1"/>
              <a:t>modalities</a:t>
            </a:r>
            <a:r>
              <a:rPr lang="it-IT" sz="2600" strike="sngStrike"/>
              <a:t> of </a:t>
            </a:r>
            <a:r>
              <a:rPr lang="it-IT" sz="2600" strike="sngStrike" err="1"/>
              <a:t>presentation</a:t>
            </a:r>
            <a:r>
              <a:rPr lang="it-IT" sz="2600" strike="sngStrike"/>
              <a:t>?</a:t>
            </a:r>
          </a:p>
          <a:p>
            <a:r>
              <a:rPr lang="it-IT" sz="2600"/>
              <a:t>A: </a:t>
            </a:r>
            <a:r>
              <a:rPr lang="it-IT" sz="2600" err="1"/>
              <a:t>Person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is</a:t>
            </a:r>
            <a:r>
              <a:rPr lang="it-IT" sz="2600"/>
              <a:t> </a:t>
            </a:r>
            <a:r>
              <a:rPr lang="it-IT" sz="2600" err="1"/>
              <a:t>stable</a:t>
            </a:r>
            <a:r>
              <a:rPr lang="it-IT" sz="2600"/>
              <a:t> </a:t>
            </a:r>
            <a:r>
              <a:rPr lang="it-IT" sz="2600" err="1"/>
              <a:t>within</a:t>
            </a:r>
            <a:r>
              <a:rPr lang="it-IT" sz="2600"/>
              <a:t> the </a:t>
            </a:r>
            <a:r>
              <a:rPr lang="it-IT" sz="2600" err="1"/>
              <a:t>extended</a:t>
            </a:r>
            <a:r>
              <a:rPr lang="it-IT" sz="2600"/>
              <a:t>, </a:t>
            </a:r>
            <a:r>
              <a:rPr lang="it-IT" sz="2600" err="1"/>
              <a:t>but</a:t>
            </a:r>
            <a:r>
              <a:rPr lang="it-IT" sz="2600"/>
              <a:t> </a:t>
            </a:r>
            <a:r>
              <a:rPr lang="it-IT" sz="2600" err="1"/>
              <a:t>not</a:t>
            </a:r>
            <a:r>
              <a:rPr lang="it-IT" sz="2600"/>
              <a:t> core </a:t>
            </a:r>
            <a:r>
              <a:rPr lang="it-IT" sz="2600" err="1"/>
              <a:t>regions</a:t>
            </a:r>
            <a:endParaRPr lang="it-IT" sz="2600"/>
          </a:p>
          <a:p>
            <a:endParaRPr lang="it-IT" sz="2600"/>
          </a:p>
          <a:p>
            <a:endParaRPr lang="it-IT" sz="26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18C7E8-0556-F945-9787-ED00A84D5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Role</a:t>
            </a:r>
            <a:r>
              <a:rPr lang="it-IT"/>
              <a:t> of </a:t>
            </a:r>
            <a:r>
              <a:rPr lang="it-IT" err="1"/>
              <a:t>perception</a:t>
            </a:r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B72EB-C2FC-4047-BF0D-C244474AB698}"/>
              </a:ext>
            </a:extLst>
          </p:cNvPr>
          <p:cNvSpPr txBox="1"/>
          <p:nvPr/>
        </p:nvSpPr>
        <p:spPr>
          <a:xfrm>
            <a:off x="320803" y="3769693"/>
            <a:ext cx="697485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Specific</a:t>
            </a:r>
            <a:r>
              <a:rPr lang="it-IT" sz="2600"/>
              <a:t> </a:t>
            </a:r>
            <a:r>
              <a:rPr lang="it-IT" sz="2600" err="1"/>
              <a:t>only</a:t>
            </a:r>
            <a:r>
              <a:rPr lang="it-IT" sz="2600"/>
              <a:t> to </a:t>
            </a:r>
            <a:r>
              <a:rPr lang="it-IT" sz="2600" err="1"/>
              <a:t>people</a:t>
            </a:r>
            <a:r>
              <a:rPr lang="it-IT" sz="2600"/>
              <a:t>?</a:t>
            </a:r>
          </a:p>
          <a:p>
            <a:r>
              <a:rPr lang="it-IT" sz="2600"/>
              <a:t>- </a:t>
            </a:r>
            <a:r>
              <a:rPr lang="it-IT" sz="2600" err="1"/>
              <a:t>Is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about</a:t>
            </a:r>
            <a:r>
              <a:rPr lang="it-IT" sz="2600"/>
              <a:t> </a:t>
            </a:r>
            <a:r>
              <a:rPr lang="it-IT" sz="2600" err="1"/>
              <a:t>objects</a:t>
            </a:r>
            <a:r>
              <a:rPr lang="it-IT" sz="2600"/>
              <a:t> </a:t>
            </a:r>
            <a:r>
              <a:rPr lang="it-IT" sz="2600" err="1"/>
              <a:t>similarly</a:t>
            </a:r>
            <a:r>
              <a:rPr lang="it-IT" sz="2600"/>
              <a:t> </a:t>
            </a:r>
            <a:r>
              <a:rPr lang="it-IT" sz="2600" err="1"/>
              <a:t>distributed</a:t>
            </a:r>
            <a:r>
              <a:rPr lang="it-IT" sz="2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674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9A34640-BD3B-E140-B163-C9E1A474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40</a:t>
            </a:fld>
            <a:endParaRPr lang="it-IT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500D848-73FB-654D-AB6E-6FCDA856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dirty="0"/>
              <a:t>Object </a:t>
            </a:r>
            <a:r>
              <a:rPr lang="it-IT" dirty="0" err="1"/>
              <a:t>knowledge</a:t>
            </a:r>
            <a:endParaRPr lang="it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F9C8F-838A-6748-B317-6BBB89218E79}"/>
              </a:ext>
            </a:extLst>
          </p:cNvPr>
          <p:cNvSpPr txBox="1"/>
          <p:nvPr/>
        </p:nvSpPr>
        <p:spPr>
          <a:xfrm>
            <a:off x="247156" y="1382142"/>
            <a:ext cx="823821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dirty="0"/>
              <a:t> -Object </a:t>
            </a:r>
            <a:r>
              <a:rPr lang="it-IT" sz="2600" dirty="0" err="1"/>
              <a:t>knowledge</a:t>
            </a:r>
            <a:r>
              <a:rPr lang="it-IT" sz="2600" dirty="0"/>
              <a:t> </a:t>
            </a:r>
            <a:r>
              <a:rPr lang="it-IT" sz="2600" dirty="0" err="1"/>
              <a:t>represented</a:t>
            </a:r>
            <a:r>
              <a:rPr lang="it-IT" sz="2600" dirty="0"/>
              <a:t> in </a:t>
            </a:r>
            <a:r>
              <a:rPr lang="it-IT" sz="2600" dirty="0" err="1"/>
              <a:t>one</a:t>
            </a:r>
            <a:r>
              <a:rPr lang="it-IT" sz="2600" dirty="0"/>
              <a:t> or multiple </a:t>
            </a:r>
            <a:r>
              <a:rPr lang="it-IT" sz="2600" dirty="0" err="1"/>
              <a:t>regions</a:t>
            </a:r>
            <a:r>
              <a:rPr lang="it-IT" sz="2600" dirty="0"/>
              <a:t>?</a:t>
            </a:r>
          </a:p>
          <a:p>
            <a:r>
              <a:rPr lang="it-IT" sz="2600" dirty="0"/>
              <a:t>- </a:t>
            </a:r>
            <a:r>
              <a:rPr lang="it-IT" sz="2600" dirty="0" err="1"/>
              <a:t>Same</a:t>
            </a:r>
            <a:r>
              <a:rPr lang="it-IT" sz="2600" dirty="0"/>
              <a:t> or </a:t>
            </a:r>
            <a:r>
              <a:rPr lang="it-IT" sz="2600" dirty="0" err="1"/>
              <a:t>different</a:t>
            </a:r>
            <a:r>
              <a:rPr lang="it-IT" sz="2600" dirty="0"/>
              <a:t> </a:t>
            </a:r>
            <a:r>
              <a:rPr lang="it-IT" sz="2600" dirty="0" err="1"/>
              <a:t>type</a:t>
            </a:r>
            <a:r>
              <a:rPr lang="it-IT" sz="2600" dirty="0"/>
              <a:t> of </a:t>
            </a:r>
            <a:r>
              <a:rPr lang="it-IT" sz="2600" dirty="0" err="1"/>
              <a:t>knowledge</a:t>
            </a:r>
            <a:r>
              <a:rPr lang="it-IT" sz="2600" dirty="0"/>
              <a:t> </a:t>
            </a:r>
            <a:r>
              <a:rPr lang="it-IT" sz="2600" dirty="0" err="1"/>
              <a:t>represented</a:t>
            </a:r>
            <a:r>
              <a:rPr lang="it-IT" sz="2600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30BB13-3F5B-0F46-880D-DAAF214CB55B}"/>
              </a:ext>
            </a:extLst>
          </p:cNvPr>
          <p:cNvGrpSpPr/>
          <p:nvPr/>
        </p:nvGrpSpPr>
        <p:grpSpPr>
          <a:xfrm>
            <a:off x="187518" y="4374697"/>
            <a:ext cx="4152854" cy="2483303"/>
            <a:chOff x="0" y="4359975"/>
            <a:chExt cx="4152854" cy="248330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0CF2269-3A52-4244-936C-BD28DB831D83}"/>
                </a:ext>
              </a:extLst>
            </p:cNvPr>
            <p:cNvGrpSpPr/>
            <p:nvPr/>
          </p:nvGrpSpPr>
          <p:grpSpPr>
            <a:xfrm>
              <a:off x="0" y="4359975"/>
              <a:ext cx="4152854" cy="2178937"/>
              <a:chOff x="153970" y="3166111"/>
              <a:chExt cx="6513121" cy="334708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A811160-12B3-C547-A9A9-5372C9CFAD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1221" t="-3747" r="-1"/>
              <a:stretch/>
            </p:blipFill>
            <p:spPr>
              <a:xfrm>
                <a:off x="153970" y="3166111"/>
                <a:ext cx="6513121" cy="3347082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2485231-DED9-3549-BE9B-CE0A8E6C2723}"/>
                  </a:ext>
                </a:extLst>
              </p:cNvPr>
              <p:cNvSpPr/>
              <p:nvPr/>
            </p:nvSpPr>
            <p:spPr>
              <a:xfrm>
                <a:off x="247156" y="3411792"/>
                <a:ext cx="587573" cy="5843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088C83-C4D6-484F-A885-0FB16F315794}"/>
                </a:ext>
              </a:extLst>
            </p:cNvPr>
            <p:cNvSpPr txBox="1"/>
            <p:nvPr/>
          </p:nvSpPr>
          <p:spPr>
            <a:xfrm>
              <a:off x="1084996" y="6473946"/>
              <a:ext cx="1840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Binder et al. 2009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F26641-87E9-DB40-A559-1F508EF6A47A}"/>
              </a:ext>
            </a:extLst>
          </p:cNvPr>
          <p:cNvGrpSpPr/>
          <p:nvPr/>
        </p:nvGrpSpPr>
        <p:grpSpPr>
          <a:xfrm>
            <a:off x="6879946" y="3625195"/>
            <a:ext cx="5064403" cy="2913717"/>
            <a:chOff x="6879946" y="3625195"/>
            <a:chExt cx="5064403" cy="2913717"/>
          </a:xfrm>
        </p:grpSpPr>
        <p:pic>
          <p:nvPicPr>
            <p:cNvPr id="10" name="Picture 9" descr="A picture containing cake, indoor&#10;&#10;Description automatically generated">
              <a:extLst>
                <a:ext uri="{FF2B5EF4-FFF2-40B4-BE49-F238E27FC236}">
                  <a16:creationId xmlns:a16="http://schemas.microsoft.com/office/drawing/2014/main" id="{AAF34EE5-BAD5-2F40-B1D6-D47C4B802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9946" y="3625195"/>
              <a:ext cx="5064403" cy="257525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FEA454-A540-3A40-B1F9-3C4988E6516A}"/>
                </a:ext>
              </a:extLst>
            </p:cNvPr>
            <p:cNvSpPr txBox="1"/>
            <p:nvPr/>
          </p:nvSpPr>
          <p:spPr>
            <a:xfrm>
              <a:off x="7830099" y="6169580"/>
              <a:ext cx="2909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Fairhall and </a:t>
              </a:r>
              <a:r>
                <a:rPr lang="it-IT" dirty="0" err="1"/>
                <a:t>Caramazza</a:t>
              </a:r>
              <a:r>
                <a:rPr lang="it-IT" dirty="0"/>
                <a:t>, 2013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99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69B3-A297-1648-9381-ACA9607E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Background: Brain </a:t>
            </a:r>
            <a:r>
              <a:rPr lang="it-IT" err="1"/>
              <a:t>areas</a:t>
            </a:r>
            <a:r>
              <a:rPr lang="it-IT"/>
              <a:t> </a:t>
            </a:r>
            <a:r>
              <a:rPr lang="it-IT" err="1"/>
              <a:t>involved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8078-05BA-6249-BB24-57592F2EA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it-IT" err="1"/>
              <a:t>Involves</a:t>
            </a:r>
            <a:r>
              <a:rPr lang="it-IT"/>
              <a:t> </a:t>
            </a:r>
            <a:r>
              <a:rPr lang="it-IT" err="1"/>
              <a:t>Sensory</a:t>
            </a:r>
            <a:r>
              <a:rPr lang="it-IT"/>
              <a:t>/Motor </a:t>
            </a:r>
            <a:r>
              <a:rPr lang="it-IT" err="1"/>
              <a:t>areas</a:t>
            </a:r>
            <a:r>
              <a:rPr lang="it-IT"/>
              <a:t> and general </a:t>
            </a:r>
            <a:r>
              <a:rPr lang="it-IT" err="1"/>
              <a:t>semantic</a:t>
            </a:r>
            <a:r>
              <a:rPr lang="it-IT"/>
              <a:t> </a:t>
            </a:r>
            <a:r>
              <a:rPr lang="it-IT" err="1"/>
              <a:t>systems</a:t>
            </a:r>
            <a:endParaRPr lang="it-IT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192CC8-EA39-1E4B-86CE-8C3002494F44}"/>
              </a:ext>
            </a:extLst>
          </p:cNvPr>
          <p:cNvGrpSpPr/>
          <p:nvPr/>
        </p:nvGrpSpPr>
        <p:grpSpPr>
          <a:xfrm>
            <a:off x="838200" y="3168235"/>
            <a:ext cx="3857916" cy="3233273"/>
            <a:chOff x="1066800" y="3355902"/>
            <a:chExt cx="3857916" cy="323327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4F0B010-B837-B140-829E-571768E6C331}"/>
                </a:ext>
              </a:extLst>
            </p:cNvPr>
            <p:cNvGrpSpPr/>
            <p:nvPr/>
          </p:nvGrpSpPr>
          <p:grpSpPr>
            <a:xfrm>
              <a:off x="1066800" y="3355902"/>
              <a:ext cx="3857916" cy="3001766"/>
              <a:chOff x="1066800" y="3355902"/>
              <a:chExt cx="3857916" cy="3001766"/>
            </a:xfrm>
          </p:grpSpPr>
          <p:pic>
            <p:nvPicPr>
              <p:cNvPr id="10" name="Picture 9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5BD36280-9F52-504D-BDBA-2711399AE1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216"/>
              <a:stretch/>
            </p:blipFill>
            <p:spPr>
              <a:xfrm>
                <a:off x="1066800" y="3654369"/>
                <a:ext cx="3857916" cy="270329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14459E-7097-C546-B575-EAB95EF33330}"/>
                  </a:ext>
                </a:extLst>
              </p:cNvPr>
              <p:cNvSpPr txBox="1"/>
              <p:nvPr/>
            </p:nvSpPr>
            <p:spPr>
              <a:xfrm>
                <a:off x="1415143" y="3355902"/>
                <a:ext cx="3075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/>
                  <a:t>Activity </a:t>
                </a:r>
                <a:r>
                  <a:rPr lang="it-IT" err="1"/>
                  <a:t>specific</a:t>
                </a:r>
                <a:r>
                  <a:rPr lang="it-IT"/>
                  <a:t> to some </a:t>
                </a:r>
                <a:r>
                  <a:rPr lang="it-IT" err="1"/>
                  <a:t>words</a:t>
                </a:r>
                <a:endParaRPr lang="it-IT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BDE1B5-4D5B-0744-9BD3-8432D3E2DFA2}"/>
                </a:ext>
              </a:extLst>
            </p:cNvPr>
            <p:cNvSpPr txBox="1"/>
            <p:nvPr/>
          </p:nvSpPr>
          <p:spPr>
            <a:xfrm>
              <a:off x="3136225" y="6312176"/>
              <a:ext cx="15520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/>
                <a:t>Binder &amp; </a:t>
              </a:r>
              <a:r>
                <a:rPr lang="it-IT" sz="1200" err="1"/>
                <a:t>Desai</a:t>
              </a:r>
              <a:r>
                <a:rPr lang="it-IT" sz="1200"/>
                <a:t> (2011)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44DBF7-DE55-C149-A732-2B6F6F5A6AA4}"/>
              </a:ext>
            </a:extLst>
          </p:cNvPr>
          <p:cNvGrpSpPr/>
          <p:nvPr/>
        </p:nvGrpSpPr>
        <p:grpSpPr>
          <a:xfrm>
            <a:off x="6964440" y="3227629"/>
            <a:ext cx="4507591" cy="3363474"/>
            <a:chOff x="6437996" y="3357830"/>
            <a:chExt cx="4507591" cy="336347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76D4930-FF66-F146-B993-38D08283E069}"/>
                </a:ext>
              </a:extLst>
            </p:cNvPr>
            <p:cNvGrpSpPr/>
            <p:nvPr/>
          </p:nvGrpSpPr>
          <p:grpSpPr>
            <a:xfrm>
              <a:off x="6437996" y="3357830"/>
              <a:ext cx="4099377" cy="3363474"/>
              <a:chOff x="6437996" y="3357830"/>
              <a:chExt cx="4099377" cy="336347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8B389E3-83B4-AA4F-8E58-752811345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7996" y="3613320"/>
                <a:ext cx="4099377" cy="3107984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441F58-CE9E-194B-96A6-22087A2F8483}"/>
                  </a:ext>
                </a:extLst>
              </p:cNvPr>
              <p:cNvSpPr txBox="1"/>
              <p:nvPr/>
            </p:nvSpPr>
            <p:spPr>
              <a:xfrm>
                <a:off x="7137335" y="3357830"/>
                <a:ext cx="2911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/>
                  <a:t>Activity common to </a:t>
                </a:r>
                <a:r>
                  <a:rPr lang="it-IT" err="1"/>
                  <a:t>all</a:t>
                </a:r>
                <a:r>
                  <a:rPr lang="it-IT"/>
                  <a:t> </a:t>
                </a:r>
                <a:r>
                  <a:rPr lang="it-IT" err="1"/>
                  <a:t>words</a:t>
                </a:r>
                <a:endParaRPr lang="it-IT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3275EC-C0D9-464B-B1EE-AEAF1EFEC7AC}"/>
                </a:ext>
              </a:extLst>
            </p:cNvPr>
            <p:cNvSpPr txBox="1"/>
            <p:nvPr/>
          </p:nvSpPr>
          <p:spPr>
            <a:xfrm>
              <a:off x="9564311" y="6357668"/>
              <a:ext cx="13812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/>
                <a:t>Binder et al. (2009)</a:t>
              </a: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18D148-3EA7-3144-966A-856502C88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821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lide Number Placeholder 383">
            <a:extLst>
              <a:ext uri="{FF2B5EF4-FFF2-40B4-BE49-F238E27FC236}">
                <a16:creationId xmlns:a16="http://schemas.microsoft.com/office/drawing/2014/main" id="{6671A247-FEE3-F840-A3D8-F196EDFF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41</a:t>
            </a:fld>
            <a:endParaRPr lang="it-IT" dirty="0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37B78324-EBDC-2B48-B852-A67ED01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dirty="0"/>
              <a:t>Object </a:t>
            </a:r>
            <a:r>
              <a:rPr lang="it-IT" dirty="0" err="1"/>
              <a:t>knowledge</a:t>
            </a:r>
            <a:r>
              <a:rPr lang="it-IT" dirty="0"/>
              <a:t>: </a:t>
            </a:r>
            <a:r>
              <a:rPr lang="it-IT" dirty="0" err="1"/>
              <a:t>Stimuli</a:t>
            </a:r>
            <a:r>
              <a:rPr lang="it-IT" dirty="0"/>
              <a:t> &amp;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EE675E-0841-1348-A81A-229B530AD82F}"/>
              </a:ext>
            </a:extLst>
          </p:cNvPr>
          <p:cNvSpPr txBox="1"/>
          <p:nvPr/>
        </p:nvSpPr>
        <p:spPr>
          <a:xfrm>
            <a:off x="711552" y="1410806"/>
            <a:ext cx="718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Stimuli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goal: </a:t>
            </a:r>
            <a:r>
              <a:rPr lang="it-IT" dirty="0" err="1"/>
              <a:t>naturally</a:t>
            </a:r>
            <a:r>
              <a:rPr lang="it-IT" dirty="0"/>
              <a:t> </a:t>
            </a:r>
            <a:r>
              <a:rPr lang="it-IT" dirty="0" err="1"/>
              <a:t>occuring</a:t>
            </a:r>
            <a:r>
              <a:rPr lang="it-IT" dirty="0"/>
              <a:t> (in text) concrete </a:t>
            </a:r>
            <a:r>
              <a:rPr lang="it-IT" dirty="0" err="1"/>
              <a:t>noun</a:t>
            </a:r>
            <a:r>
              <a:rPr lang="it-IT" dirty="0"/>
              <a:t> </a:t>
            </a:r>
            <a:r>
              <a:rPr lang="it-IT" dirty="0" err="1"/>
              <a:t>categories</a:t>
            </a:r>
            <a:endParaRPr lang="it-IT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450324-1CE8-F342-9418-51726CB53409}"/>
              </a:ext>
            </a:extLst>
          </p:cNvPr>
          <p:cNvGrpSpPr/>
          <p:nvPr/>
        </p:nvGrpSpPr>
        <p:grpSpPr>
          <a:xfrm>
            <a:off x="5377247" y="2524324"/>
            <a:ext cx="2598324" cy="2503902"/>
            <a:chOff x="5377247" y="2524324"/>
            <a:chExt cx="2598324" cy="250390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136DB04-8CE2-0A48-B1FE-9DCEE0DDE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8920" y="3074566"/>
              <a:ext cx="1925096" cy="168445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357A9D-AC62-C448-BAE8-E2C910DE98D9}"/>
                </a:ext>
              </a:extLst>
            </p:cNvPr>
            <p:cNvSpPr txBox="1"/>
            <p:nvPr/>
          </p:nvSpPr>
          <p:spPr>
            <a:xfrm>
              <a:off x="5620952" y="2524324"/>
              <a:ext cx="2354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Noun</a:t>
              </a:r>
              <a:r>
                <a:rPr lang="it-IT" dirty="0"/>
                <a:t> </a:t>
              </a:r>
              <a:r>
                <a:rPr lang="it-IT" dirty="0" err="1"/>
                <a:t>similarity</a:t>
              </a:r>
              <a:r>
                <a:rPr lang="it-IT" dirty="0"/>
                <a:t> </a:t>
              </a:r>
              <a:r>
                <a:rPr lang="it-IT" dirty="0" err="1"/>
                <a:t>matrix</a:t>
              </a:r>
              <a:endParaRPr lang="it-IT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BC4D03-B4A5-2245-A387-E0E212E6A3C0}"/>
                </a:ext>
              </a:extLst>
            </p:cNvPr>
            <p:cNvSpPr txBox="1"/>
            <p:nvPr/>
          </p:nvSpPr>
          <p:spPr>
            <a:xfrm rot="18351729">
              <a:off x="5181039" y="3687003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nouns</a:t>
              </a:r>
              <a:endParaRPr lang="it-IT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AAD75D-B86E-E149-8970-A5A99D0D5083}"/>
                </a:ext>
              </a:extLst>
            </p:cNvPr>
            <p:cNvSpPr txBox="1"/>
            <p:nvPr/>
          </p:nvSpPr>
          <p:spPr>
            <a:xfrm>
              <a:off x="6374535" y="4658894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nouns</a:t>
              </a:r>
              <a:endParaRPr lang="it-IT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8EF8FCE-4A81-9D43-A5AD-C2289CBE098F}"/>
              </a:ext>
            </a:extLst>
          </p:cNvPr>
          <p:cNvGrpSpPr/>
          <p:nvPr/>
        </p:nvGrpSpPr>
        <p:grpSpPr>
          <a:xfrm>
            <a:off x="8364379" y="2533925"/>
            <a:ext cx="3313272" cy="2534691"/>
            <a:chOff x="8364379" y="2533925"/>
            <a:chExt cx="3313272" cy="253469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A0A32F-75A9-9846-BB07-0997B8EBAAB1}"/>
                </a:ext>
              </a:extLst>
            </p:cNvPr>
            <p:cNvSpPr txBox="1"/>
            <p:nvPr/>
          </p:nvSpPr>
          <p:spPr>
            <a:xfrm>
              <a:off x="9017288" y="2533925"/>
              <a:ext cx="1929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similarity</a:t>
              </a:r>
              <a:r>
                <a:rPr lang="it-IT" dirty="0"/>
                <a:t> </a:t>
              </a:r>
              <a:r>
                <a:rPr lang="it-IT" dirty="0" err="1"/>
                <a:t>grouping</a:t>
              </a:r>
              <a:endParaRPr lang="it-IT" dirty="0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81FEE058-1375-9C49-9B8A-0F315CA52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0600" y="2955083"/>
              <a:ext cx="3067051" cy="180394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817860-5FC5-1B4E-9D23-112418AAED80}"/>
                </a:ext>
              </a:extLst>
            </p:cNvPr>
            <p:cNvSpPr txBox="1"/>
            <p:nvPr/>
          </p:nvSpPr>
          <p:spPr>
            <a:xfrm>
              <a:off x="9763251" y="4699284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nouns</a:t>
              </a:r>
              <a:endParaRPr lang="it-IT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7556EC-FB0D-6E4D-90B1-B15B6D12B48D}"/>
                </a:ext>
              </a:extLst>
            </p:cNvPr>
            <p:cNvSpPr/>
            <p:nvPr/>
          </p:nvSpPr>
          <p:spPr>
            <a:xfrm rot="16200000">
              <a:off x="7927881" y="3802692"/>
              <a:ext cx="111921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000" dirty="0" err="1"/>
                <a:t>Noun</a:t>
              </a:r>
              <a:r>
                <a:rPr lang="it-IT" sz="1000" dirty="0"/>
                <a:t> </a:t>
              </a:r>
              <a:r>
                <a:rPr lang="it-IT" sz="1000" dirty="0" err="1"/>
                <a:t>dissimilarity</a:t>
              </a:r>
              <a:endParaRPr lang="it-IT" sz="10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0737A1-CCBE-A544-88E4-546509915697}"/>
              </a:ext>
            </a:extLst>
          </p:cNvPr>
          <p:cNvGrpSpPr/>
          <p:nvPr/>
        </p:nvGrpSpPr>
        <p:grpSpPr>
          <a:xfrm>
            <a:off x="198553" y="2533098"/>
            <a:ext cx="4787371" cy="2447399"/>
            <a:chOff x="198553" y="2533098"/>
            <a:chExt cx="4787371" cy="244739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F3A7731-7303-D24C-A599-5896BD173E21}"/>
                </a:ext>
              </a:extLst>
            </p:cNvPr>
            <p:cNvGrpSpPr/>
            <p:nvPr/>
          </p:nvGrpSpPr>
          <p:grpSpPr>
            <a:xfrm>
              <a:off x="198553" y="2533098"/>
              <a:ext cx="4787371" cy="2447399"/>
              <a:chOff x="198553" y="2533098"/>
              <a:chExt cx="4787371" cy="24473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A324B45-3F1F-3744-AE8B-C0633B0AB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054" y="2965182"/>
                <a:ext cx="3600400" cy="1734102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34A21E-2364-F54F-A25A-8571CB5A3E96}"/>
                  </a:ext>
                </a:extLst>
              </p:cNvPr>
              <p:cNvSpPr txBox="1"/>
              <p:nvPr/>
            </p:nvSpPr>
            <p:spPr>
              <a:xfrm>
                <a:off x="1395892" y="4611165"/>
                <a:ext cx="245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6700 Co-</a:t>
                </a:r>
                <a:r>
                  <a:rPr lang="it-IT" dirty="0" err="1"/>
                  <a:t>occuring</a:t>
                </a:r>
                <a:r>
                  <a:rPr lang="it-IT" dirty="0"/>
                  <a:t> </a:t>
                </a:r>
                <a:r>
                  <a:rPr lang="it-IT" dirty="0" err="1"/>
                  <a:t>words</a:t>
                </a:r>
                <a:endParaRPr lang="it-IT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363B9B-3B68-4A4C-8003-926E9FF26108}"/>
                  </a:ext>
                </a:extLst>
              </p:cNvPr>
              <p:cNvSpPr txBox="1"/>
              <p:nvPr/>
            </p:nvSpPr>
            <p:spPr>
              <a:xfrm>
                <a:off x="468854" y="2533098"/>
                <a:ext cx="45170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Word Co-</a:t>
                </a:r>
                <a:r>
                  <a:rPr lang="it-IT" dirty="0" err="1"/>
                  <a:t>occurence</a:t>
                </a:r>
                <a:r>
                  <a:rPr lang="it-IT" dirty="0"/>
                  <a:t> </a:t>
                </a:r>
                <a:r>
                  <a:rPr lang="it-IT" dirty="0" err="1"/>
                  <a:t>matrix</a:t>
                </a:r>
                <a:r>
                  <a:rPr lang="it-IT" dirty="0"/>
                  <a:t> (source, </a:t>
                </a:r>
                <a:r>
                  <a:rPr lang="it-IT" dirty="0" err="1"/>
                  <a:t>wikipedia</a:t>
                </a:r>
                <a:r>
                  <a:rPr lang="it-IT" dirty="0"/>
                  <a:t>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C041A7-B483-3843-BD23-65446E1A75A1}"/>
                  </a:ext>
                </a:extLst>
              </p:cNvPr>
              <p:cNvSpPr txBox="1"/>
              <p:nvPr/>
            </p:nvSpPr>
            <p:spPr>
              <a:xfrm rot="18034427">
                <a:off x="-258143" y="3672388"/>
                <a:ext cx="12827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1400 </a:t>
                </a:r>
                <a:r>
                  <a:rPr lang="it-IT" dirty="0" err="1"/>
                  <a:t>nouns</a:t>
                </a:r>
                <a:endParaRPr lang="it-IT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A1D5D3D-BB0C-624E-94FE-14893B656699}"/>
                </a:ext>
              </a:extLst>
            </p:cNvPr>
            <p:cNvGrpSpPr/>
            <p:nvPr/>
          </p:nvGrpSpPr>
          <p:grpSpPr>
            <a:xfrm>
              <a:off x="4327619" y="3230161"/>
              <a:ext cx="536489" cy="1620606"/>
              <a:chOff x="4327619" y="3230161"/>
              <a:chExt cx="536489" cy="162060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1081CB2-ED2E-FE4F-9082-4E4D71A91F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68932"/>
              <a:stretch/>
            </p:blipFill>
            <p:spPr>
              <a:xfrm>
                <a:off x="4327619" y="3417830"/>
                <a:ext cx="102698" cy="1288699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7CF4975-62EC-DA40-A808-F9F52E40C11B}"/>
                  </a:ext>
                </a:extLst>
              </p:cNvPr>
              <p:cNvSpPr/>
              <p:nvPr/>
            </p:nvSpPr>
            <p:spPr>
              <a:xfrm rot="18162903">
                <a:off x="4239161" y="3790219"/>
                <a:ext cx="97289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1200" dirty="0"/>
                  <a:t>Co-</a:t>
                </a:r>
                <a:r>
                  <a:rPr lang="it-IT" sz="1200" dirty="0" err="1"/>
                  <a:t>ocurence</a:t>
                </a:r>
                <a:endParaRPr lang="it-IT" sz="1200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E1BFC60-C16E-084B-B62D-2DBE609395B1}"/>
                  </a:ext>
                </a:extLst>
              </p:cNvPr>
              <p:cNvSpPr/>
              <p:nvPr/>
            </p:nvSpPr>
            <p:spPr>
              <a:xfrm>
                <a:off x="4385670" y="3230161"/>
                <a:ext cx="45236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1200" dirty="0"/>
                  <a:t>high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299C56C-5147-A04B-A577-7E1B42359DB3}"/>
                  </a:ext>
                </a:extLst>
              </p:cNvPr>
              <p:cNvSpPr/>
              <p:nvPr/>
            </p:nvSpPr>
            <p:spPr>
              <a:xfrm>
                <a:off x="4415429" y="4573768"/>
                <a:ext cx="41171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1200" dirty="0" err="1"/>
                  <a:t>low</a:t>
                </a:r>
                <a:endParaRPr lang="it-IT" sz="1200" dirty="0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69D6E5-0864-694C-8A1B-08440BD3DC20}"/>
              </a:ext>
            </a:extLst>
          </p:cNvPr>
          <p:cNvGrpSpPr/>
          <p:nvPr/>
        </p:nvGrpSpPr>
        <p:grpSpPr>
          <a:xfrm>
            <a:off x="754583" y="2988840"/>
            <a:ext cx="6646532" cy="369332"/>
            <a:chOff x="754583" y="2988840"/>
            <a:chExt cx="6646532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477085-D53E-3546-9378-4F3BB4CCDA58}"/>
                </a:ext>
              </a:extLst>
            </p:cNvPr>
            <p:cNvSpPr txBox="1"/>
            <p:nvPr/>
          </p:nvSpPr>
          <p:spPr>
            <a:xfrm>
              <a:off x="5491618" y="2988840"/>
              <a:ext cx="19094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 err="1"/>
                <a:t>r</a:t>
              </a:r>
              <a:r>
                <a:rPr lang="it-IT" dirty="0"/>
                <a:t> = </a:t>
              </a:r>
              <a:r>
                <a:rPr lang="it-IT" dirty="0" err="1"/>
                <a:t>Noun</a:t>
              </a:r>
              <a:r>
                <a:rPr lang="it-IT" dirty="0"/>
                <a:t> </a:t>
              </a:r>
              <a:r>
                <a:rPr lang="it-IT" dirty="0" err="1"/>
                <a:t>similarity</a:t>
              </a:r>
              <a:endParaRPr lang="it-IT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D7C68A-3261-8B44-BF35-BA7A41B7E065}"/>
                </a:ext>
              </a:extLst>
            </p:cNvPr>
            <p:cNvCxnSpPr/>
            <p:nvPr/>
          </p:nvCxnSpPr>
          <p:spPr>
            <a:xfrm>
              <a:off x="754583" y="3173506"/>
              <a:ext cx="46975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D842A1-956D-8646-ACD4-920F88777612}"/>
                </a:ext>
              </a:extLst>
            </p:cNvPr>
            <p:cNvCxnSpPr/>
            <p:nvPr/>
          </p:nvCxnSpPr>
          <p:spPr>
            <a:xfrm>
              <a:off x="754583" y="3236259"/>
              <a:ext cx="46975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441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845981F-5946-AF4C-8BCA-9B0060F01681}"/>
              </a:ext>
            </a:extLst>
          </p:cNvPr>
          <p:cNvGrpSpPr/>
          <p:nvPr/>
        </p:nvGrpSpPr>
        <p:grpSpPr>
          <a:xfrm>
            <a:off x="146993" y="978809"/>
            <a:ext cx="5048539" cy="3165708"/>
            <a:chOff x="146993" y="978809"/>
            <a:chExt cx="5048539" cy="316570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E7FD141-8667-8F40-A0C5-080C5D31AB62}"/>
                </a:ext>
              </a:extLst>
            </p:cNvPr>
            <p:cNvGrpSpPr/>
            <p:nvPr/>
          </p:nvGrpSpPr>
          <p:grpSpPr>
            <a:xfrm>
              <a:off x="146993" y="978809"/>
              <a:ext cx="5048539" cy="3165708"/>
              <a:chOff x="207515" y="1161371"/>
              <a:chExt cx="5048539" cy="3165708"/>
            </a:xfrm>
          </p:grpSpPr>
          <p:pic>
            <p:nvPicPr>
              <p:cNvPr id="32" name="Picture 31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EE0C8B41-BCA4-BF45-9CD6-09338C022B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8305" b="41050"/>
              <a:stretch/>
            </p:blipFill>
            <p:spPr>
              <a:xfrm>
                <a:off x="207515" y="1161371"/>
                <a:ext cx="5000923" cy="3165708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1BE4472-5581-844D-B59E-644957FE6033}"/>
                  </a:ext>
                </a:extLst>
              </p:cNvPr>
              <p:cNvSpPr/>
              <p:nvPr/>
            </p:nvSpPr>
            <p:spPr>
              <a:xfrm>
                <a:off x="5071327" y="3429000"/>
                <a:ext cx="184727" cy="20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E3CA4D-9A7E-C842-9B65-01C560640417}"/>
                </a:ext>
              </a:extLst>
            </p:cNvPr>
            <p:cNvSpPr/>
            <p:nvPr/>
          </p:nvSpPr>
          <p:spPr>
            <a:xfrm rot="16200000">
              <a:off x="-239645" y="2758048"/>
              <a:ext cx="111921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000" dirty="0" err="1"/>
                <a:t>Noun</a:t>
              </a:r>
              <a:r>
                <a:rPr lang="it-IT" sz="1000" dirty="0"/>
                <a:t> </a:t>
              </a:r>
              <a:r>
                <a:rPr lang="it-IT" sz="1000" dirty="0" err="1"/>
                <a:t>dissimilarity</a:t>
              </a:r>
              <a:endParaRPr lang="it-IT" sz="1000" dirty="0"/>
            </a:p>
          </p:txBody>
        </p:sp>
      </p:grpSp>
      <p:pic>
        <p:nvPicPr>
          <p:cNvPr id="34" name="Picture 33" descr="A close up of a map&#10;&#10;Description automatically generated">
            <a:extLst>
              <a:ext uri="{FF2B5EF4-FFF2-40B4-BE49-F238E27FC236}">
                <a16:creationId xmlns:a16="http://schemas.microsoft.com/office/drawing/2014/main" id="{9BD4BA0E-831D-5145-BE24-56E742065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79" t="8067" b="60213"/>
          <a:stretch/>
        </p:blipFill>
        <p:spPr>
          <a:xfrm>
            <a:off x="9559567" y="1256895"/>
            <a:ext cx="1794233" cy="19357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12384C2-AAB8-CA4C-8FE6-EAF20590B8D2}"/>
              </a:ext>
            </a:extLst>
          </p:cNvPr>
          <p:cNvSpPr txBox="1"/>
          <p:nvPr/>
        </p:nvSpPr>
        <p:spPr>
          <a:xfrm>
            <a:off x="9096276" y="3353159"/>
            <a:ext cx="2862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Stimuli</a:t>
            </a:r>
            <a:r>
              <a:rPr lang="it-IT" dirty="0"/>
              <a:t>: 24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category</a:t>
            </a:r>
            <a:endParaRPr lang="it-IT" dirty="0"/>
          </a:p>
          <a:p>
            <a:r>
              <a:rPr lang="it-IT" dirty="0"/>
              <a:t>Task: </a:t>
            </a:r>
            <a:r>
              <a:rPr lang="it-IT" dirty="0" err="1"/>
              <a:t>Typicality</a:t>
            </a:r>
            <a:endParaRPr lang="it-IT" dirty="0"/>
          </a:p>
          <a:p>
            <a:r>
              <a:rPr lang="it-IT" dirty="0"/>
              <a:t>Control: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words</a:t>
            </a:r>
            <a:endParaRPr lang="it-IT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D78CB0-1B8C-D547-96D6-C5DF11D26CD8}"/>
              </a:ext>
            </a:extLst>
          </p:cNvPr>
          <p:cNvGrpSpPr/>
          <p:nvPr/>
        </p:nvGrpSpPr>
        <p:grpSpPr>
          <a:xfrm>
            <a:off x="5289953" y="1495256"/>
            <a:ext cx="3825378" cy="5066035"/>
            <a:chOff x="5582935" y="1367758"/>
            <a:chExt cx="3825378" cy="506603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07B9C05-0057-4049-B933-38571A9867BD}"/>
                </a:ext>
              </a:extLst>
            </p:cNvPr>
            <p:cNvGrpSpPr/>
            <p:nvPr/>
          </p:nvGrpSpPr>
          <p:grpSpPr>
            <a:xfrm>
              <a:off x="5675299" y="1367758"/>
              <a:ext cx="3733014" cy="5066035"/>
              <a:chOff x="5524108" y="1633630"/>
              <a:chExt cx="3504692" cy="5066035"/>
            </a:xfrm>
          </p:grpSpPr>
          <p:pic>
            <p:nvPicPr>
              <p:cNvPr id="35" name="Picture 34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9866F3FA-BE4F-2B46-944A-B9C507E1AA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358" t="8842" r="11566"/>
              <a:stretch/>
            </p:blipFill>
            <p:spPr>
              <a:xfrm>
                <a:off x="5524108" y="1633630"/>
                <a:ext cx="3311442" cy="5066035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D936ADA-5406-274B-89D8-0579288519AC}"/>
                  </a:ext>
                </a:extLst>
              </p:cNvPr>
              <p:cNvSpPr/>
              <p:nvPr/>
            </p:nvSpPr>
            <p:spPr>
              <a:xfrm>
                <a:off x="8453764" y="1657196"/>
                <a:ext cx="575036" cy="1670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7A7EFED-2814-7F4D-81D3-350341B89B9D}"/>
                </a:ext>
              </a:extLst>
            </p:cNvPr>
            <p:cNvSpPr/>
            <p:nvPr/>
          </p:nvSpPr>
          <p:spPr>
            <a:xfrm>
              <a:off x="5582935" y="3194406"/>
              <a:ext cx="184727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84" name="Slide Number Placeholder 383">
            <a:extLst>
              <a:ext uri="{FF2B5EF4-FFF2-40B4-BE49-F238E27FC236}">
                <a16:creationId xmlns:a16="http://schemas.microsoft.com/office/drawing/2014/main" id="{6671A247-FEE3-F840-A3D8-F196EDFF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42</a:t>
            </a:fld>
            <a:endParaRPr lang="it-IT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37B78324-EBDC-2B48-B852-A67ED01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Stimuli</a:t>
            </a:r>
            <a:r>
              <a:rPr lang="it-IT"/>
              <a:t> &amp;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18507-A2DB-B148-A2F5-95B42F172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768" y="4279798"/>
            <a:ext cx="3091086" cy="1537004"/>
          </a:xfrm>
          <a:prstGeom prst="rect">
            <a:avLst/>
          </a:prstGeom>
        </p:spPr>
      </p:pic>
      <p:pic>
        <p:nvPicPr>
          <p:cNvPr id="36" name="Picture 35" descr="A close up of a map&#10;&#10;Description automatically generated">
            <a:extLst>
              <a:ext uri="{FF2B5EF4-FFF2-40B4-BE49-F238E27FC236}">
                <a16:creationId xmlns:a16="http://schemas.microsoft.com/office/drawing/2014/main" id="{F62204AA-1BBE-EF48-93D3-6AF96ABB3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207" r="48305"/>
          <a:stretch/>
        </p:blipFill>
        <p:spPr>
          <a:xfrm>
            <a:off x="45868" y="4133000"/>
            <a:ext cx="5203172" cy="222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2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6953947" y="-2740862"/>
            <a:ext cx="70627" cy="137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67174-0152-C342-8963-69CACF35C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71" y="1199407"/>
            <a:ext cx="5503784" cy="3972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CA9C3A-B86F-D841-8012-79CCABED1144}"/>
              </a:ext>
            </a:extLst>
          </p:cNvPr>
          <p:cNvSpPr txBox="1"/>
          <p:nvPr/>
        </p:nvSpPr>
        <p:spPr>
          <a:xfrm>
            <a:off x="676775" y="5289261"/>
            <a:ext cx="449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All</a:t>
            </a:r>
            <a:r>
              <a:rPr lang="it-IT"/>
              <a:t> </a:t>
            </a:r>
            <a:r>
              <a:rPr lang="it-IT" err="1"/>
              <a:t>categories</a:t>
            </a:r>
            <a:r>
              <a:rPr lang="it-IT"/>
              <a:t> vs. control. </a:t>
            </a:r>
            <a:r>
              <a:rPr lang="it-IT" err="1"/>
              <a:t>p</a:t>
            </a:r>
            <a:r>
              <a:rPr lang="it-IT"/>
              <a:t> &lt; .001; </a:t>
            </a:r>
            <a:r>
              <a:rPr lang="it-IT" err="1"/>
              <a:t>extent</a:t>
            </a:r>
            <a:r>
              <a:rPr lang="it-IT"/>
              <a:t> &gt; 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319CA-AA16-B446-B940-9368CA3FA482}"/>
              </a:ext>
            </a:extLst>
          </p:cNvPr>
          <p:cNvSpPr txBox="1"/>
          <p:nvPr/>
        </p:nvSpPr>
        <p:spPr>
          <a:xfrm>
            <a:off x="676775" y="5591485"/>
            <a:ext cx="368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Omnibus ANOVA, </a:t>
            </a:r>
            <a:r>
              <a:rPr lang="it-IT" err="1"/>
              <a:t>p</a:t>
            </a:r>
            <a:r>
              <a:rPr lang="it-IT"/>
              <a:t> &lt; .001; </a:t>
            </a:r>
            <a:r>
              <a:rPr lang="it-IT" err="1"/>
              <a:t>extent</a:t>
            </a:r>
            <a:r>
              <a:rPr lang="it-IT"/>
              <a:t> &gt;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AFC58-162A-8446-AF1F-D4EBFD77D126}"/>
              </a:ext>
            </a:extLst>
          </p:cNvPr>
          <p:cNvSpPr>
            <a:spLocks noChangeAspect="1"/>
          </p:cNvSpPr>
          <p:nvPr/>
        </p:nvSpPr>
        <p:spPr>
          <a:xfrm>
            <a:off x="503935" y="5389563"/>
            <a:ext cx="216000" cy="21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8888F9-7215-CB47-B59E-BE3141D6A1F8}"/>
              </a:ext>
            </a:extLst>
          </p:cNvPr>
          <p:cNvSpPr>
            <a:spLocks noChangeAspect="1"/>
          </p:cNvSpPr>
          <p:nvPr/>
        </p:nvSpPr>
        <p:spPr>
          <a:xfrm>
            <a:off x="503935" y="5681229"/>
            <a:ext cx="216000" cy="21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06D9E-EA9C-5343-8D94-355AA8D3F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71" y="1199407"/>
            <a:ext cx="5503784" cy="39722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49ADE0-219D-104D-9BE0-04BAD373DED9}"/>
              </a:ext>
            </a:extLst>
          </p:cNvPr>
          <p:cNvSpPr txBox="1"/>
          <p:nvPr/>
        </p:nvSpPr>
        <p:spPr>
          <a:xfrm>
            <a:off x="10361098" y="5190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395010-379E-1544-B5C2-4E9CDAA7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43</a:t>
            </a:fld>
            <a:endParaRPr lang="it-IT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5B67F74-50DB-F940-A544-11AD6517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50420-670B-4F49-8713-4568A3CF356E}"/>
              </a:ext>
            </a:extLst>
          </p:cNvPr>
          <p:cNvSpPr txBox="1"/>
          <p:nvPr/>
        </p:nvSpPr>
        <p:spPr>
          <a:xfrm>
            <a:off x="6326896" y="1199407"/>
            <a:ext cx="53816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dirty="0" err="1"/>
              <a:t>Activation</a:t>
            </a:r>
            <a:r>
              <a:rPr lang="it-IT" sz="2600" dirty="0"/>
              <a:t> in general </a:t>
            </a:r>
            <a:r>
              <a:rPr lang="it-IT" sz="2600" dirty="0" err="1"/>
              <a:t>semantic</a:t>
            </a:r>
            <a:r>
              <a:rPr lang="it-IT" sz="2600" dirty="0"/>
              <a:t> </a:t>
            </a:r>
            <a:r>
              <a:rPr lang="it-IT" sz="2600" dirty="0" err="1"/>
              <a:t>system</a:t>
            </a:r>
            <a:endParaRPr lang="it-IT" sz="2600" dirty="0"/>
          </a:p>
          <a:p>
            <a:r>
              <a:rPr lang="it-IT" sz="2600" dirty="0" err="1"/>
              <a:t>Regions</a:t>
            </a:r>
            <a:r>
              <a:rPr lang="it-IT" sz="2600" dirty="0"/>
              <a:t> </a:t>
            </a:r>
            <a:r>
              <a:rPr lang="it-IT" sz="2600" dirty="0" err="1"/>
              <a:t>defined</a:t>
            </a:r>
            <a:r>
              <a:rPr lang="it-IT" sz="2600" dirty="0"/>
              <a:t> </a:t>
            </a:r>
            <a:r>
              <a:rPr lang="it-IT" sz="2600" dirty="0" err="1"/>
              <a:t>using</a:t>
            </a:r>
            <a:r>
              <a:rPr lang="it-IT" sz="2600" dirty="0"/>
              <a:t> ANOVA </a:t>
            </a:r>
            <a:r>
              <a:rPr lang="it-IT" sz="2600" dirty="0" err="1"/>
              <a:t>contrast</a:t>
            </a: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4055841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lide Number Placeholder 383">
            <a:extLst>
              <a:ext uri="{FF2B5EF4-FFF2-40B4-BE49-F238E27FC236}">
                <a16:creationId xmlns:a16="http://schemas.microsoft.com/office/drawing/2014/main" id="{6671A247-FEE3-F840-A3D8-F196EDFF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44</a:t>
            </a:fld>
            <a:endParaRPr lang="it-IT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37B78324-EBDC-2B48-B852-A67ED01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Regional</a:t>
            </a:r>
            <a:r>
              <a:rPr lang="it-IT"/>
              <a:t> RSA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810B76-4FB5-0F49-94B1-4C02FEF3EDB2}"/>
              </a:ext>
            </a:extLst>
          </p:cNvPr>
          <p:cNvGrpSpPr/>
          <p:nvPr/>
        </p:nvGrpSpPr>
        <p:grpSpPr>
          <a:xfrm>
            <a:off x="150391" y="2165990"/>
            <a:ext cx="7244742" cy="4406416"/>
            <a:chOff x="150391" y="2165990"/>
            <a:chExt cx="7244742" cy="4406416"/>
          </a:xfrm>
        </p:grpSpPr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6A70E410-3CC2-0F48-B7FF-0C76D2118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8455" y="2165990"/>
              <a:ext cx="4386678" cy="252602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AE9BC3D-CA64-3847-8568-5617C92AC462}"/>
                </a:ext>
              </a:extLst>
            </p:cNvPr>
            <p:cNvSpPr txBox="1"/>
            <p:nvPr/>
          </p:nvSpPr>
          <p:spPr>
            <a:xfrm rot="20434539">
              <a:off x="150391" y="3078533"/>
              <a:ext cx="254377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600"/>
                <a:t>Object </a:t>
              </a:r>
              <a:r>
                <a:rPr lang="it-IT" sz="2600" err="1"/>
                <a:t>categories</a:t>
              </a:r>
              <a:endParaRPr lang="it-IT" sz="2600"/>
            </a:p>
          </p:txBody>
        </p:sp>
        <p:sp>
          <p:nvSpPr>
            <p:cNvPr id="18" name="Arrow">
              <a:extLst>
                <a:ext uri="{FF2B5EF4-FFF2-40B4-BE49-F238E27FC236}">
                  <a16:creationId xmlns:a16="http://schemas.microsoft.com/office/drawing/2014/main" id="{505BF754-0581-BE44-AC58-BFDBE5A97225}"/>
                </a:ext>
              </a:extLst>
            </p:cNvPr>
            <p:cNvSpPr/>
            <p:nvPr/>
          </p:nvSpPr>
          <p:spPr>
            <a:xfrm rot="5400000">
              <a:off x="1706806" y="3276600"/>
              <a:ext cx="2298498" cy="304800"/>
            </a:xfrm>
            <a:prstGeom prst="rightArrow">
              <a:avLst>
                <a:gd name="adj1" fmla="val 32000"/>
                <a:gd name="adj2" fmla="val 84994"/>
              </a:avLst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" name="Arrow">
              <a:extLst>
                <a:ext uri="{FF2B5EF4-FFF2-40B4-BE49-F238E27FC236}">
                  <a16:creationId xmlns:a16="http://schemas.microsoft.com/office/drawing/2014/main" id="{61053255-158B-C94C-9E65-74BAE8390CBC}"/>
                </a:ext>
              </a:extLst>
            </p:cNvPr>
            <p:cNvSpPr/>
            <p:nvPr/>
          </p:nvSpPr>
          <p:spPr>
            <a:xfrm>
              <a:off x="3008454" y="4716813"/>
              <a:ext cx="4386677" cy="231705"/>
            </a:xfrm>
            <a:prstGeom prst="rightArrow">
              <a:avLst>
                <a:gd name="adj1" fmla="val 32000"/>
                <a:gd name="adj2" fmla="val 84994"/>
              </a:avLst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810D93-E4CA-024A-9867-778008D00BDE}"/>
                </a:ext>
              </a:extLst>
            </p:cNvPr>
            <p:cNvSpPr txBox="1"/>
            <p:nvPr/>
          </p:nvSpPr>
          <p:spPr>
            <a:xfrm>
              <a:off x="4182859" y="4948518"/>
              <a:ext cx="203786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600" err="1"/>
                <a:t>Region</a:t>
              </a:r>
              <a:r>
                <a:rPr lang="it-IT" sz="2600"/>
                <a:t> </a:t>
              </a:r>
              <a:r>
                <a:rPr lang="it-IT" sz="2600" err="1"/>
                <a:t>Voxels</a:t>
              </a:r>
              <a:endParaRPr lang="it-IT" sz="26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059FB9-A67D-9843-8418-FC92C83D79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5657" y="4830638"/>
              <a:ext cx="1980000" cy="1741768"/>
              <a:chOff x="1171418" y="2229584"/>
              <a:chExt cx="2724450" cy="221678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D84A724-DFA5-0848-897B-5E52CEFEEFE3}"/>
                  </a:ext>
                </a:extLst>
              </p:cNvPr>
              <p:cNvGrpSpPr/>
              <p:nvPr/>
            </p:nvGrpSpPr>
            <p:grpSpPr>
              <a:xfrm>
                <a:off x="1171418" y="2229584"/>
                <a:ext cx="2724450" cy="2216789"/>
                <a:chOff x="2146351" y="1212211"/>
                <a:chExt cx="2724450" cy="2216789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2A57DA63-5F23-8240-91F9-6CE873BCEB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46351" y="1212211"/>
                  <a:ext cx="2724450" cy="2216789"/>
                </a:xfrm>
                <a:prstGeom prst="rect">
                  <a:avLst/>
                </a:prstGeom>
              </p:spPr>
            </p:pic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B4C87A60-724B-D942-B6C2-A3258B7EC0A4}"/>
                    </a:ext>
                  </a:extLst>
                </p:cNvPr>
                <p:cNvSpPr/>
                <p:nvPr/>
              </p:nvSpPr>
              <p:spPr>
                <a:xfrm>
                  <a:off x="2663372" y="2320605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1742155-F836-8B4A-BDC1-04AC9ABC4CAC}"/>
                  </a:ext>
                </a:extLst>
              </p:cNvPr>
              <p:cNvSpPr/>
              <p:nvPr/>
            </p:nvSpPr>
            <p:spPr>
              <a:xfrm>
                <a:off x="1669052" y="3328159"/>
                <a:ext cx="462793" cy="435620"/>
              </a:xfrm>
              <a:prstGeom prst="ellipse">
                <a:avLst/>
              </a:prstGeom>
              <a:noFill/>
              <a:ln w="41275">
                <a:solidFill>
                  <a:srgbClr val="99D4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EA7F09E-1FBE-DE4E-8E78-51D018979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745" y="1960032"/>
            <a:ext cx="3615090" cy="4396317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EC4E7117-5315-6240-BDB1-E491671813A4}"/>
              </a:ext>
            </a:extLst>
          </p:cNvPr>
          <p:cNvGrpSpPr/>
          <p:nvPr/>
        </p:nvGrpSpPr>
        <p:grpSpPr>
          <a:xfrm>
            <a:off x="3084313" y="2228436"/>
            <a:ext cx="7547827" cy="492443"/>
            <a:chOff x="3084313" y="2228436"/>
            <a:chExt cx="7547827" cy="49244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1495D0A-E4B1-B34E-893E-91D9FE158508}"/>
                </a:ext>
              </a:extLst>
            </p:cNvPr>
            <p:cNvSpPr/>
            <p:nvPr/>
          </p:nvSpPr>
          <p:spPr>
            <a:xfrm>
              <a:off x="3084313" y="2279751"/>
              <a:ext cx="7547827" cy="441128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E1F91EA-E4BC-1746-9D7F-2F4CD92B945B}"/>
                </a:ext>
              </a:extLst>
            </p:cNvPr>
            <p:cNvSpPr txBox="1"/>
            <p:nvPr/>
          </p:nvSpPr>
          <p:spPr>
            <a:xfrm>
              <a:off x="7257753" y="2228436"/>
              <a:ext cx="321485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600" dirty="0" err="1"/>
                <a:t>Similarly</a:t>
              </a:r>
              <a:r>
                <a:rPr lang="it-IT" sz="2600" dirty="0"/>
                <a:t> </a:t>
              </a:r>
              <a:r>
                <a:rPr lang="it-IT" sz="2600" dirty="0" err="1"/>
                <a:t>represented</a:t>
              </a:r>
              <a:r>
                <a:rPr lang="it-IT" sz="26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99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6953947" y="-2740862"/>
            <a:ext cx="70627" cy="137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9ADE0-219D-104D-9BE0-04BAD373DED9}"/>
              </a:ext>
            </a:extLst>
          </p:cNvPr>
          <p:cNvSpPr txBox="1"/>
          <p:nvPr/>
        </p:nvSpPr>
        <p:spPr>
          <a:xfrm>
            <a:off x="10361098" y="5190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395010-379E-1544-B5C2-4E9CDAA7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45</a:t>
            </a:fld>
            <a:endParaRPr lang="it-IT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7C546D-5E2D-3649-9DD2-4C37BEBFE270}"/>
              </a:ext>
            </a:extLst>
          </p:cNvPr>
          <p:cNvGrpSpPr/>
          <p:nvPr/>
        </p:nvGrpSpPr>
        <p:grpSpPr>
          <a:xfrm>
            <a:off x="187518" y="917617"/>
            <a:ext cx="4891277" cy="5770690"/>
            <a:chOff x="187518" y="917617"/>
            <a:chExt cx="4891277" cy="577069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FD2AEA1-8BF2-5343-A366-D7C95369E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518" y="917617"/>
              <a:ext cx="4891277" cy="577069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2EB88B-91F6-C546-89E4-82EBF58E0D83}"/>
                </a:ext>
              </a:extLst>
            </p:cNvPr>
            <p:cNvSpPr txBox="1"/>
            <p:nvPr/>
          </p:nvSpPr>
          <p:spPr>
            <a:xfrm rot="16200000">
              <a:off x="-699841" y="3130538"/>
              <a:ext cx="21132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 err="1"/>
                <a:t>Correlation</a:t>
              </a:r>
              <a:r>
                <a:rPr lang="it-IT" sz="1600" dirty="0"/>
                <a:t> with model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D5B67F74-50DB-F940-A544-11AD6517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dirty="0"/>
              <a:t>Object </a:t>
            </a:r>
            <a:r>
              <a:rPr lang="it-IT" dirty="0" err="1"/>
              <a:t>knowledge</a:t>
            </a:r>
            <a:r>
              <a:rPr lang="it-IT" dirty="0"/>
              <a:t>: </a:t>
            </a:r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82D761-6AAA-B442-AA84-135E22447B10}"/>
              </a:ext>
            </a:extLst>
          </p:cNvPr>
          <p:cNvSpPr txBox="1"/>
          <p:nvPr/>
        </p:nvSpPr>
        <p:spPr>
          <a:xfrm>
            <a:off x="5078795" y="1350627"/>
            <a:ext cx="68092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dirty="0"/>
              <a:t>Knowledge </a:t>
            </a:r>
            <a:r>
              <a:rPr lang="it-IT" sz="2600" dirty="0" err="1"/>
              <a:t>representation</a:t>
            </a:r>
            <a:r>
              <a:rPr lang="it-IT" sz="2600" dirty="0"/>
              <a:t> in OFC, pMTG &amp; PHG</a:t>
            </a:r>
          </a:p>
        </p:txBody>
      </p:sp>
    </p:spTree>
    <p:extLst>
      <p:ext uri="{BB962C8B-B14F-4D97-AF65-F5344CB8AC3E}">
        <p14:creationId xmlns:p14="http://schemas.microsoft.com/office/powerpoint/2010/main" val="211832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1DDE8-2A98-4F4A-BD34-A19D46FF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46</a:t>
            </a:fld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76BCE0-5E6D-6D4B-9CF8-D4662837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BC69A-355F-614B-B32E-B30F021CDFF3}"/>
              </a:ext>
            </a:extLst>
          </p:cNvPr>
          <p:cNvSpPr txBox="1"/>
          <p:nvPr/>
        </p:nvSpPr>
        <p:spPr>
          <a:xfrm>
            <a:off x="247156" y="1382142"/>
            <a:ext cx="829752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dirty="0" err="1"/>
              <a:t>Q:Object</a:t>
            </a:r>
            <a:r>
              <a:rPr lang="it-IT" sz="2600" dirty="0"/>
              <a:t> </a:t>
            </a:r>
            <a:r>
              <a:rPr lang="it-IT" sz="2600" dirty="0" err="1"/>
              <a:t>knowledge</a:t>
            </a:r>
            <a:r>
              <a:rPr lang="it-IT" sz="2600" dirty="0"/>
              <a:t> </a:t>
            </a:r>
            <a:r>
              <a:rPr lang="it-IT" sz="2600" dirty="0" err="1"/>
              <a:t>represented</a:t>
            </a:r>
            <a:r>
              <a:rPr lang="it-IT" sz="2600" dirty="0"/>
              <a:t> in </a:t>
            </a:r>
            <a:r>
              <a:rPr lang="it-IT" sz="2600" dirty="0" err="1"/>
              <a:t>one</a:t>
            </a:r>
            <a:r>
              <a:rPr lang="it-IT" sz="2600" dirty="0"/>
              <a:t> or </a:t>
            </a:r>
            <a:r>
              <a:rPr lang="it-IT" sz="2600" dirty="0" err="1"/>
              <a:t>multipe</a:t>
            </a:r>
            <a:r>
              <a:rPr lang="it-IT" sz="2600" dirty="0"/>
              <a:t> </a:t>
            </a:r>
            <a:r>
              <a:rPr lang="it-IT" sz="2600" dirty="0" err="1"/>
              <a:t>regions</a:t>
            </a:r>
            <a:r>
              <a:rPr lang="it-IT" sz="2600" dirty="0"/>
              <a:t>?</a:t>
            </a:r>
          </a:p>
          <a:p>
            <a:r>
              <a:rPr lang="it-IT" sz="2600" dirty="0"/>
              <a:t> </a:t>
            </a:r>
          </a:p>
          <a:p>
            <a:endParaRPr lang="it-IT" sz="2600" dirty="0"/>
          </a:p>
          <a:p>
            <a:r>
              <a:rPr lang="it-IT" sz="2600" dirty="0" err="1"/>
              <a:t>Q:Same</a:t>
            </a:r>
            <a:r>
              <a:rPr lang="it-IT" sz="2600" dirty="0"/>
              <a:t> or </a:t>
            </a:r>
            <a:r>
              <a:rPr lang="it-IT" sz="2600" dirty="0" err="1"/>
              <a:t>different</a:t>
            </a:r>
            <a:r>
              <a:rPr lang="it-IT" sz="2600" dirty="0"/>
              <a:t> </a:t>
            </a:r>
            <a:r>
              <a:rPr lang="it-IT" sz="2600" dirty="0" err="1"/>
              <a:t>type</a:t>
            </a:r>
            <a:r>
              <a:rPr lang="it-IT" sz="2600" dirty="0"/>
              <a:t> of </a:t>
            </a:r>
            <a:r>
              <a:rPr lang="it-IT" sz="2600" dirty="0" err="1"/>
              <a:t>knowledge</a:t>
            </a:r>
            <a:r>
              <a:rPr lang="it-IT" sz="2600" dirty="0"/>
              <a:t> </a:t>
            </a:r>
            <a:r>
              <a:rPr lang="it-IT" sz="2600" dirty="0" err="1"/>
              <a:t>represented</a:t>
            </a:r>
            <a:r>
              <a:rPr lang="it-IT" sz="2600" dirty="0"/>
              <a:t>?</a:t>
            </a:r>
          </a:p>
          <a:p>
            <a:endParaRPr lang="it-IT" sz="2600" dirty="0"/>
          </a:p>
          <a:p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1375029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1DDE8-2A98-4F4A-BD34-A19D46FF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47</a:t>
            </a:fld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76BCE0-5E6D-6D4B-9CF8-D4662837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BC69A-355F-614B-B32E-B30F021CDFF3}"/>
              </a:ext>
            </a:extLst>
          </p:cNvPr>
          <p:cNvSpPr txBox="1"/>
          <p:nvPr/>
        </p:nvSpPr>
        <p:spPr>
          <a:xfrm>
            <a:off x="247156" y="1382142"/>
            <a:ext cx="8398196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strike="sngStrike" dirty="0" err="1"/>
              <a:t>Q:Object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knowledge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represented</a:t>
            </a:r>
            <a:r>
              <a:rPr lang="it-IT" sz="2600" strike="sngStrike" dirty="0"/>
              <a:t> in </a:t>
            </a:r>
            <a:r>
              <a:rPr lang="it-IT" sz="2600" strike="sngStrike" dirty="0" err="1"/>
              <a:t>one</a:t>
            </a:r>
            <a:r>
              <a:rPr lang="it-IT" sz="2600" strike="sngStrike" dirty="0"/>
              <a:t> or </a:t>
            </a:r>
            <a:r>
              <a:rPr lang="it-IT" sz="2600" strike="sngStrike" dirty="0" err="1"/>
              <a:t>multipe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regions</a:t>
            </a:r>
            <a:r>
              <a:rPr lang="it-IT" sz="2600" strike="sngStrike" dirty="0"/>
              <a:t>?</a:t>
            </a:r>
          </a:p>
          <a:p>
            <a:r>
              <a:rPr lang="it-IT" sz="2600" dirty="0" err="1"/>
              <a:t>A:Multiple</a:t>
            </a:r>
            <a:r>
              <a:rPr lang="it-IT" sz="2600" dirty="0"/>
              <a:t> </a:t>
            </a:r>
            <a:r>
              <a:rPr lang="it-IT" sz="2600" dirty="0" err="1"/>
              <a:t>regions</a:t>
            </a:r>
            <a:r>
              <a:rPr lang="it-IT" sz="2600" dirty="0"/>
              <a:t> </a:t>
            </a:r>
            <a:r>
              <a:rPr lang="it-IT" sz="2600" dirty="0" err="1"/>
              <a:t>represent</a:t>
            </a:r>
            <a:r>
              <a:rPr lang="it-IT" sz="2600" dirty="0"/>
              <a:t> </a:t>
            </a:r>
            <a:r>
              <a:rPr lang="it-IT" sz="2600" dirty="0" err="1"/>
              <a:t>object</a:t>
            </a:r>
            <a:r>
              <a:rPr lang="it-IT" sz="2600" dirty="0"/>
              <a:t> </a:t>
            </a:r>
            <a:r>
              <a:rPr lang="it-IT" sz="2600" dirty="0" err="1"/>
              <a:t>knowledge</a:t>
            </a:r>
            <a:endParaRPr lang="it-IT" sz="2600" dirty="0"/>
          </a:p>
          <a:p>
            <a:endParaRPr lang="it-IT" sz="2600" dirty="0"/>
          </a:p>
          <a:p>
            <a:r>
              <a:rPr lang="it-IT" sz="2600" dirty="0" err="1"/>
              <a:t>Q:Same</a:t>
            </a:r>
            <a:r>
              <a:rPr lang="it-IT" sz="2600" dirty="0"/>
              <a:t> or </a:t>
            </a:r>
            <a:r>
              <a:rPr lang="it-IT" sz="2600" dirty="0" err="1"/>
              <a:t>different</a:t>
            </a:r>
            <a:r>
              <a:rPr lang="it-IT" sz="2600" dirty="0"/>
              <a:t> </a:t>
            </a:r>
            <a:r>
              <a:rPr lang="it-IT" sz="2600" dirty="0" err="1"/>
              <a:t>type</a:t>
            </a:r>
            <a:r>
              <a:rPr lang="it-IT" sz="2600" dirty="0"/>
              <a:t> of </a:t>
            </a:r>
            <a:r>
              <a:rPr lang="it-IT" sz="2600" dirty="0" err="1"/>
              <a:t>knowledge</a:t>
            </a:r>
            <a:r>
              <a:rPr lang="it-IT" sz="2600" dirty="0"/>
              <a:t> </a:t>
            </a:r>
            <a:r>
              <a:rPr lang="it-IT" sz="2600" dirty="0" err="1"/>
              <a:t>represented</a:t>
            </a:r>
            <a:r>
              <a:rPr lang="it-IT" sz="2600" dirty="0"/>
              <a:t>?</a:t>
            </a:r>
          </a:p>
          <a:p>
            <a:endParaRPr lang="it-IT" sz="2600" dirty="0"/>
          </a:p>
          <a:p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33429390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lide Number Placeholder 383">
            <a:extLst>
              <a:ext uri="{FF2B5EF4-FFF2-40B4-BE49-F238E27FC236}">
                <a16:creationId xmlns:a16="http://schemas.microsoft.com/office/drawing/2014/main" id="{6671A247-FEE3-F840-A3D8-F196EDFF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48</a:t>
            </a:fld>
            <a:endParaRPr lang="it-IT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37B78324-EBDC-2B48-B852-A67ED01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Regional</a:t>
            </a:r>
            <a:r>
              <a:rPr lang="it-IT"/>
              <a:t> RSA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6A70E410-3CC2-0F48-B7FF-0C76D211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072" y="1643580"/>
            <a:ext cx="4386678" cy="2526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9BC3D-CA64-3847-8568-5617C92AC462}"/>
              </a:ext>
            </a:extLst>
          </p:cNvPr>
          <p:cNvSpPr txBox="1"/>
          <p:nvPr/>
        </p:nvSpPr>
        <p:spPr>
          <a:xfrm rot="20434539">
            <a:off x="197008" y="2556123"/>
            <a:ext cx="25437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Object </a:t>
            </a:r>
            <a:r>
              <a:rPr lang="it-IT" sz="2600" err="1"/>
              <a:t>categories</a:t>
            </a:r>
            <a:endParaRPr lang="it-IT" sz="2600"/>
          </a:p>
        </p:txBody>
      </p:sp>
      <p:sp>
        <p:nvSpPr>
          <p:cNvPr id="18" name="Arrow">
            <a:extLst>
              <a:ext uri="{FF2B5EF4-FFF2-40B4-BE49-F238E27FC236}">
                <a16:creationId xmlns:a16="http://schemas.microsoft.com/office/drawing/2014/main" id="{505BF754-0581-BE44-AC58-BFDBE5A97225}"/>
              </a:ext>
            </a:extLst>
          </p:cNvPr>
          <p:cNvSpPr/>
          <p:nvPr/>
        </p:nvSpPr>
        <p:spPr>
          <a:xfrm rot="5400000">
            <a:off x="1753423" y="2754190"/>
            <a:ext cx="2298498" cy="304800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Arrow">
            <a:extLst>
              <a:ext uri="{FF2B5EF4-FFF2-40B4-BE49-F238E27FC236}">
                <a16:creationId xmlns:a16="http://schemas.microsoft.com/office/drawing/2014/main" id="{61053255-158B-C94C-9E65-74BAE8390CBC}"/>
              </a:ext>
            </a:extLst>
          </p:cNvPr>
          <p:cNvSpPr/>
          <p:nvPr/>
        </p:nvSpPr>
        <p:spPr>
          <a:xfrm>
            <a:off x="3055071" y="4194403"/>
            <a:ext cx="4386677" cy="231705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10D93-E4CA-024A-9867-778008D00BDE}"/>
              </a:ext>
            </a:extLst>
          </p:cNvPr>
          <p:cNvSpPr txBox="1"/>
          <p:nvPr/>
        </p:nvSpPr>
        <p:spPr>
          <a:xfrm>
            <a:off x="4229476" y="4264525"/>
            <a:ext cx="20378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Region</a:t>
            </a:r>
            <a:r>
              <a:rPr lang="it-IT" sz="2600"/>
              <a:t> </a:t>
            </a:r>
            <a:r>
              <a:rPr lang="it-IT" sz="2600" err="1"/>
              <a:t>Voxels</a:t>
            </a:r>
            <a:endParaRPr lang="it-IT" sz="2600"/>
          </a:p>
        </p:txBody>
      </p:sp>
      <p:pic>
        <p:nvPicPr>
          <p:cNvPr id="42" name="Picture 41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7814EAEE-0EC2-1F44-8AE4-F51DD2488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3021350" y="5197656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FC1A46-A378-1644-B00E-E2B4B64CE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56" y="4570077"/>
            <a:ext cx="1980000" cy="1741768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E4337DF9-9D70-994F-A959-DDC60FF2A127}"/>
              </a:ext>
            </a:extLst>
          </p:cNvPr>
          <p:cNvGrpSpPr/>
          <p:nvPr/>
        </p:nvGrpSpPr>
        <p:grpSpPr>
          <a:xfrm>
            <a:off x="827917" y="5384017"/>
            <a:ext cx="336336" cy="342274"/>
            <a:chOff x="2659117" y="5025721"/>
            <a:chExt cx="336336" cy="342274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A63CB28-0FC2-784B-9864-185B837B585E}"/>
                </a:ext>
              </a:extLst>
            </p:cNvPr>
            <p:cNvSpPr/>
            <p:nvPr/>
          </p:nvSpPr>
          <p:spPr>
            <a:xfrm>
              <a:off x="2673206" y="5033436"/>
              <a:ext cx="313284" cy="3284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81052A3-5A9E-CF4D-B051-0729F55FD0DB}"/>
                </a:ext>
              </a:extLst>
            </p:cNvPr>
            <p:cNvSpPr/>
            <p:nvPr/>
          </p:nvSpPr>
          <p:spPr>
            <a:xfrm>
              <a:off x="2659117" y="5025721"/>
              <a:ext cx="336336" cy="342274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0C5BC59-CD18-B343-AA56-9AF1EFE91AC9}"/>
              </a:ext>
            </a:extLst>
          </p:cNvPr>
          <p:cNvSpPr txBox="1"/>
          <p:nvPr/>
        </p:nvSpPr>
        <p:spPr>
          <a:xfrm>
            <a:off x="841798" y="4085048"/>
            <a:ext cx="7051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RSA</a:t>
            </a:r>
          </a:p>
        </p:txBody>
      </p:sp>
    </p:spTree>
    <p:extLst>
      <p:ext uri="{BB962C8B-B14F-4D97-AF65-F5344CB8AC3E}">
        <p14:creationId xmlns:p14="http://schemas.microsoft.com/office/powerpoint/2010/main" val="3622952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lide Number Placeholder 383">
            <a:extLst>
              <a:ext uri="{FF2B5EF4-FFF2-40B4-BE49-F238E27FC236}">
                <a16:creationId xmlns:a16="http://schemas.microsoft.com/office/drawing/2014/main" id="{6671A247-FEE3-F840-A3D8-F196EDFF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49</a:t>
            </a:fld>
            <a:endParaRPr lang="it-IT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37B78324-EBDC-2B48-B852-A67ED01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Regional</a:t>
            </a:r>
            <a:r>
              <a:rPr lang="it-IT"/>
              <a:t> RSA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6A70E410-3CC2-0F48-B7FF-0C76D211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072" y="1643580"/>
            <a:ext cx="4386678" cy="2526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9BC3D-CA64-3847-8568-5617C92AC462}"/>
              </a:ext>
            </a:extLst>
          </p:cNvPr>
          <p:cNvSpPr txBox="1"/>
          <p:nvPr/>
        </p:nvSpPr>
        <p:spPr>
          <a:xfrm rot="20434539">
            <a:off x="197008" y="2556123"/>
            <a:ext cx="25437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Object </a:t>
            </a:r>
            <a:r>
              <a:rPr lang="it-IT" sz="2600" err="1"/>
              <a:t>categories</a:t>
            </a:r>
            <a:endParaRPr lang="it-IT" sz="2600"/>
          </a:p>
        </p:txBody>
      </p:sp>
      <p:sp>
        <p:nvSpPr>
          <p:cNvPr id="18" name="Arrow">
            <a:extLst>
              <a:ext uri="{FF2B5EF4-FFF2-40B4-BE49-F238E27FC236}">
                <a16:creationId xmlns:a16="http://schemas.microsoft.com/office/drawing/2014/main" id="{505BF754-0581-BE44-AC58-BFDBE5A97225}"/>
              </a:ext>
            </a:extLst>
          </p:cNvPr>
          <p:cNvSpPr/>
          <p:nvPr/>
        </p:nvSpPr>
        <p:spPr>
          <a:xfrm rot="5400000">
            <a:off x="1753423" y="2754190"/>
            <a:ext cx="2298498" cy="304800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Arrow">
            <a:extLst>
              <a:ext uri="{FF2B5EF4-FFF2-40B4-BE49-F238E27FC236}">
                <a16:creationId xmlns:a16="http://schemas.microsoft.com/office/drawing/2014/main" id="{61053255-158B-C94C-9E65-74BAE8390CBC}"/>
              </a:ext>
            </a:extLst>
          </p:cNvPr>
          <p:cNvSpPr/>
          <p:nvPr/>
        </p:nvSpPr>
        <p:spPr>
          <a:xfrm>
            <a:off x="3055071" y="4194403"/>
            <a:ext cx="4386677" cy="231705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10D93-E4CA-024A-9867-778008D00BDE}"/>
              </a:ext>
            </a:extLst>
          </p:cNvPr>
          <p:cNvSpPr txBox="1"/>
          <p:nvPr/>
        </p:nvSpPr>
        <p:spPr>
          <a:xfrm>
            <a:off x="4229476" y="4264525"/>
            <a:ext cx="20378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Region</a:t>
            </a:r>
            <a:r>
              <a:rPr lang="it-IT" sz="2600"/>
              <a:t> </a:t>
            </a:r>
            <a:r>
              <a:rPr lang="it-IT" sz="2600" err="1"/>
              <a:t>Voxels</a:t>
            </a:r>
            <a:endParaRPr lang="it-IT" sz="260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7DA63-5F23-8240-91F9-6CE873BCE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56" y="4570077"/>
            <a:ext cx="1980000" cy="174176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4B0942C-4C6D-984F-AC14-CA8576779B7F}"/>
              </a:ext>
            </a:extLst>
          </p:cNvPr>
          <p:cNvGrpSpPr/>
          <p:nvPr/>
        </p:nvGrpSpPr>
        <p:grpSpPr>
          <a:xfrm>
            <a:off x="663124" y="4872146"/>
            <a:ext cx="336336" cy="342274"/>
            <a:chOff x="2659117" y="5025721"/>
            <a:chExt cx="336336" cy="34227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C87A60-724B-D942-B6C2-A3258B7EC0A4}"/>
                </a:ext>
              </a:extLst>
            </p:cNvPr>
            <p:cNvSpPr/>
            <p:nvPr/>
          </p:nvSpPr>
          <p:spPr>
            <a:xfrm>
              <a:off x="2673206" y="5033436"/>
              <a:ext cx="313284" cy="3284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1742155-F836-8B4A-BDC1-04AC9ABC4CAC}"/>
                </a:ext>
              </a:extLst>
            </p:cNvPr>
            <p:cNvSpPr/>
            <p:nvPr/>
          </p:nvSpPr>
          <p:spPr>
            <a:xfrm>
              <a:off x="2659117" y="5025721"/>
              <a:ext cx="336336" cy="342274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Picture 41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7814EAEE-0EC2-1F44-8AE4-F51DD2488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3021350" y="5197656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3" name="Picture 42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A1BD9B66-2C9D-6844-B9CC-1E19D3365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3731024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D0ED88-9F52-4D44-B7DB-D2B032D5DE22}"/>
              </a:ext>
            </a:extLst>
          </p:cNvPr>
          <p:cNvSpPr txBox="1"/>
          <p:nvPr/>
        </p:nvSpPr>
        <p:spPr>
          <a:xfrm>
            <a:off x="841798" y="4085048"/>
            <a:ext cx="7051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RSA</a:t>
            </a:r>
          </a:p>
        </p:txBody>
      </p:sp>
    </p:spTree>
    <p:extLst>
      <p:ext uri="{BB962C8B-B14F-4D97-AF65-F5344CB8AC3E}">
        <p14:creationId xmlns:p14="http://schemas.microsoft.com/office/powerpoint/2010/main" val="19911766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lide Number Placeholder 383">
            <a:extLst>
              <a:ext uri="{FF2B5EF4-FFF2-40B4-BE49-F238E27FC236}">
                <a16:creationId xmlns:a16="http://schemas.microsoft.com/office/drawing/2014/main" id="{6671A247-FEE3-F840-A3D8-F196EDFF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50</a:t>
            </a:fld>
            <a:endParaRPr lang="it-IT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37B78324-EBDC-2B48-B852-A67ED01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Regional</a:t>
            </a:r>
            <a:r>
              <a:rPr lang="it-IT"/>
              <a:t> RSA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6A70E410-3CC2-0F48-B7FF-0C76D211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072" y="1643580"/>
            <a:ext cx="4386678" cy="2526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9BC3D-CA64-3847-8568-5617C92AC462}"/>
              </a:ext>
            </a:extLst>
          </p:cNvPr>
          <p:cNvSpPr txBox="1"/>
          <p:nvPr/>
        </p:nvSpPr>
        <p:spPr>
          <a:xfrm rot="20434539">
            <a:off x="197008" y="2556123"/>
            <a:ext cx="25437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Object </a:t>
            </a:r>
            <a:r>
              <a:rPr lang="it-IT" sz="2600" err="1"/>
              <a:t>categories</a:t>
            </a:r>
            <a:endParaRPr lang="it-IT" sz="2600"/>
          </a:p>
        </p:txBody>
      </p:sp>
      <p:sp>
        <p:nvSpPr>
          <p:cNvPr id="18" name="Arrow">
            <a:extLst>
              <a:ext uri="{FF2B5EF4-FFF2-40B4-BE49-F238E27FC236}">
                <a16:creationId xmlns:a16="http://schemas.microsoft.com/office/drawing/2014/main" id="{505BF754-0581-BE44-AC58-BFDBE5A97225}"/>
              </a:ext>
            </a:extLst>
          </p:cNvPr>
          <p:cNvSpPr/>
          <p:nvPr/>
        </p:nvSpPr>
        <p:spPr>
          <a:xfrm rot="5400000">
            <a:off x="1753423" y="2754190"/>
            <a:ext cx="2298498" cy="304800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Arrow">
            <a:extLst>
              <a:ext uri="{FF2B5EF4-FFF2-40B4-BE49-F238E27FC236}">
                <a16:creationId xmlns:a16="http://schemas.microsoft.com/office/drawing/2014/main" id="{61053255-158B-C94C-9E65-74BAE8390CBC}"/>
              </a:ext>
            </a:extLst>
          </p:cNvPr>
          <p:cNvSpPr/>
          <p:nvPr/>
        </p:nvSpPr>
        <p:spPr>
          <a:xfrm>
            <a:off x="3055071" y="4194403"/>
            <a:ext cx="4386677" cy="231705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10D93-E4CA-024A-9867-778008D00BDE}"/>
              </a:ext>
            </a:extLst>
          </p:cNvPr>
          <p:cNvSpPr txBox="1"/>
          <p:nvPr/>
        </p:nvSpPr>
        <p:spPr>
          <a:xfrm>
            <a:off x="4229476" y="4264525"/>
            <a:ext cx="20378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Region</a:t>
            </a:r>
            <a:r>
              <a:rPr lang="it-IT" sz="2600"/>
              <a:t> </a:t>
            </a:r>
            <a:r>
              <a:rPr lang="it-IT" sz="2600" err="1"/>
              <a:t>Voxels</a:t>
            </a:r>
            <a:endParaRPr lang="it-IT" sz="2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059FB9-A67D-9843-8418-FC92C83D79F9}"/>
              </a:ext>
            </a:extLst>
          </p:cNvPr>
          <p:cNvGrpSpPr>
            <a:grpSpLocks noChangeAspect="1"/>
          </p:cNvGrpSpPr>
          <p:nvPr/>
        </p:nvGrpSpPr>
        <p:grpSpPr>
          <a:xfrm>
            <a:off x="286456" y="4570077"/>
            <a:ext cx="1980000" cy="1741768"/>
            <a:chOff x="1171418" y="2229584"/>
            <a:chExt cx="2724450" cy="221678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D84A724-DFA5-0848-897B-5E52CEFEEFE3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A57DA63-5F23-8240-91F9-6CE873BCE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4C87A60-724B-D942-B6C2-A3258B7EC0A4}"/>
                  </a:ext>
                </a:extLst>
              </p:cNvPr>
              <p:cNvSpPr/>
              <p:nvPr/>
            </p:nvSpPr>
            <p:spPr>
              <a:xfrm>
                <a:off x="3999580" y="2042101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1742155-F836-8B4A-BDC1-04AC9ABC4CAC}"/>
                </a:ext>
              </a:extLst>
            </p:cNvPr>
            <p:cNvSpPr/>
            <p:nvPr/>
          </p:nvSpPr>
          <p:spPr>
            <a:xfrm>
              <a:off x="3005260" y="3049654"/>
              <a:ext cx="462793" cy="435620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Picture 41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7814EAEE-0EC2-1F44-8AE4-F51DD2488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3021350" y="5197656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3" name="Picture 42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A1BD9B66-2C9D-6844-B9CC-1E19D3365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3731024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4" name="Picture 43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F4E8A667-CABD-AA41-8005-5CA0F405B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4805796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7110334-404A-9341-998E-DA339713AF44}"/>
              </a:ext>
            </a:extLst>
          </p:cNvPr>
          <p:cNvGrpSpPr/>
          <p:nvPr/>
        </p:nvGrpSpPr>
        <p:grpSpPr>
          <a:xfrm>
            <a:off x="4661760" y="5680731"/>
            <a:ext cx="398343" cy="91121"/>
            <a:chOff x="6720605" y="3935661"/>
            <a:chExt cx="441844" cy="108000"/>
          </a:xfrm>
          <a:scene3d>
            <a:camera prst="isometricRightUp"/>
            <a:lightRig rig="twoPt" dir="t"/>
          </a:scene3d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840A13C-4355-8C47-9587-345B3855642B}"/>
                </a:ext>
              </a:extLst>
            </p:cNvPr>
            <p:cNvSpPr/>
            <p:nvPr/>
          </p:nvSpPr>
          <p:spPr>
            <a:xfrm>
              <a:off x="6720605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3EE90F6-4B7F-3242-8113-DC7A710F5B2D}"/>
                </a:ext>
              </a:extLst>
            </p:cNvPr>
            <p:cNvSpPr/>
            <p:nvPr/>
          </p:nvSpPr>
          <p:spPr>
            <a:xfrm>
              <a:off x="6887527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CE61B6-EDB1-554D-81CF-A826913F3923}"/>
                </a:ext>
              </a:extLst>
            </p:cNvPr>
            <p:cNvSpPr/>
            <p:nvPr/>
          </p:nvSpPr>
          <p:spPr>
            <a:xfrm>
              <a:off x="7054449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9689D57-4993-A341-B4EE-A9EBF8D4ED9B}"/>
              </a:ext>
            </a:extLst>
          </p:cNvPr>
          <p:cNvSpPr txBox="1"/>
          <p:nvPr/>
        </p:nvSpPr>
        <p:spPr>
          <a:xfrm>
            <a:off x="841798" y="4085048"/>
            <a:ext cx="7051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RSA</a:t>
            </a:r>
          </a:p>
        </p:txBody>
      </p:sp>
    </p:spTree>
    <p:extLst>
      <p:ext uri="{BB962C8B-B14F-4D97-AF65-F5344CB8AC3E}">
        <p14:creationId xmlns:p14="http://schemas.microsoft.com/office/powerpoint/2010/main" val="313690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69B3-A297-1648-9381-ACA9607E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Background: </a:t>
            </a:r>
            <a:r>
              <a:rPr lang="it-IT" err="1"/>
              <a:t>Models</a:t>
            </a:r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446D6-364C-BC40-84CA-770D5F76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493" y="3866357"/>
            <a:ext cx="2619667" cy="2435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3FD89C-6811-6443-8B3A-9F239EBB636F}"/>
              </a:ext>
            </a:extLst>
          </p:cNvPr>
          <p:cNvSpPr txBox="1"/>
          <p:nvPr/>
        </p:nvSpPr>
        <p:spPr>
          <a:xfrm>
            <a:off x="4273396" y="6197043"/>
            <a:ext cx="279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Patterson</a:t>
            </a:r>
            <a:r>
              <a:rPr lang="it-IT"/>
              <a:t> et al. (2007;2016)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A5693-9F7B-5543-B9B3-EE4921BCCBC7}"/>
              </a:ext>
            </a:extLst>
          </p:cNvPr>
          <p:cNvSpPr txBox="1"/>
          <p:nvPr/>
        </p:nvSpPr>
        <p:spPr>
          <a:xfrm>
            <a:off x="8098287" y="6197043"/>
            <a:ext cx="376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Multiple ‘</a:t>
            </a:r>
            <a:r>
              <a:rPr lang="it-IT" dirty="0" err="1"/>
              <a:t>hubs</a:t>
            </a:r>
            <a:r>
              <a:rPr lang="it-IT" dirty="0"/>
              <a:t>’; Binder &amp; </a:t>
            </a:r>
            <a:r>
              <a:rPr lang="it-IT" dirty="0" err="1"/>
              <a:t>Desai</a:t>
            </a:r>
            <a:r>
              <a:rPr lang="it-IT" dirty="0"/>
              <a:t> (2011)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14C699-0D83-FA4A-8A24-8B047D834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6</a:t>
            </a:fld>
            <a:endParaRPr lang="it-IT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1A3823-2692-D945-B620-8EED4C286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5" r="1722" b="6507"/>
          <a:stretch/>
        </p:blipFill>
        <p:spPr>
          <a:xfrm>
            <a:off x="8369998" y="2896931"/>
            <a:ext cx="3224403" cy="330011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1D3E6C-996C-0C42-A594-A5BE91CB9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it-IT" dirty="0" err="1"/>
              <a:t>Involves</a:t>
            </a:r>
            <a:r>
              <a:rPr lang="it-IT" dirty="0"/>
              <a:t> </a:t>
            </a:r>
            <a:r>
              <a:rPr lang="it-IT" dirty="0" err="1"/>
              <a:t>Sensory</a:t>
            </a:r>
            <a:r>
              <a:rPr lang="it-IT" dirty="0"/>
              <a:t>/Motor </a:t>
            </a:r>
            <a:r>
              <a:rPr lang="it-IT" dirty="0" err="1"/>
              <a:t>areas</a:t>
            </a:r>
            <a:r>
              <a:rPr lang="it-IT" dirty="0"/>
              <a:t> and general </a:t>
            </a:r>
            <a:r>
              <a:rPr lang="it-IT" dirty="0" err="1"/>
              <a:t>semantic</a:t>
            </a:r>
            <a:r>
              <a:rPr lang="it-IT" dirty="0"/>
              <a:t> </a:t>
            </a:r>
            <a:r>
              <a:rPr lang="it-IT" dirty="0" err="1"/>
              <a:t>systems</a:t>
            </a:r>
            <a:endParaRPr lang="it-IT" dirty="0"/>
          </a:p>
          <a:p>
            <a:r>
              <a:rPr lang="it-IT" dirty="0"/>
              <a:t>Converge in a </a:t>
            </a:r>
            <a:r>
              <a:rPr lang="it-IT" dirty="0" err="1"/>
              <a:t>hub</a:t>
            </a:r>
            <a:r>
              <a:rPr lang="it-IT" dirty="0"/>
              <a:t>(</a:t>
            </a:r>
            <a:r>
              <a:rPr lang="it-IT" dirty="0" err="1"/>
              <a:t>s</a:t>
            </a:r>
            <a:r>
              <a:rPr lang="it-IT" dirty="0"/>
              <a:t>)?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495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28637BF6-F65D-E746-8FD7-4165B26B808A}"/>
              </a:ext>
            </a:extLst>
          </p:cNvPr>
          <p:cNvSpPr/>
          <p:nvPr/>
        </p:nvSpPr>
        <p:spPr>
          <a:xfrm>
            <a:off x="9089406" y="2722479"/>
            <a:ext cx="515628" cy="485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4" name="Slide Number Placeholder 383">
            <a:extLst>
              <a:ext uri="{FF2B5EF4-FFF2-40B4-BE49-F238E27FC236}">
                <a16:creationId xmlns:a16="http://schemas.microsoft.com/office/drawing/2014/main" id="{6671A247-FEE3-F840-A3D8-F196EDFF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51</a:t>
            </a:fld>
            <a:endParaRPr lang="it-IT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37B78324-EBDC-2B48-B852-A67ED01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Regional</a:t>
            </a:r>
            <a:r>
              <a:rPr lang="it-IT"/>
              <a:t> RSA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6A70E410-3CC2-0F48-B7FF-0C76D211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072" y="1643580"/>
            <a:ext cx="4386678" cy="2526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9BC3D-CA64-3847-8568-5617C92AC462}"/>
              </a:ext>
            </a:extLst>
          </p:cNvPr>
          <p:cNvSpPr txBox="1"/>
          <p:nvPr/>
        </p:nvSpPr>
        <p:spPr>
          <a:xfrm rot="20434539">
            <a:off x="197008" y="2556123"/>
            <a:ext cx="25437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Object </a:t>
            </a:r>
            <a:r>
              <a:rPr lang="it-IT" sz="2600" err="1"/>
              <a:t>categories</a:t>
            </a:r>
            <a:endParaRPr lang="it-IT" sz="2600"/>
          </a:p>
        </p:txBody>
      </p:sp>
      <p:sp>
        <p:nvSpPr>
          <p:cNvPr id="18" name="Arrow">
            <a:extLst>
              <a:ext uri="{FF2B5EF4-FFF2-40B4-BE49-F238E27FC236}">
                <a16:creationId xmlns:a16="http://schemas.microsoft.com/office/drawing/2014/main" id="{505BF754-0581-BE44-AC58-BFDBE5A97225}"/>
              </a:ext>
            </a:extLst>
          </p:cNvPr>
          <p:cNvSpPr/>
          <p:nvPr/>
        </p:nvSpPr>
        <p:spPr>
          <a:xfrm rot="5400000">
            <a:off x="1753423" y="2754190"/>
            <a:ext cx="2298498" cy="304800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Arrow">
            <a:extLst>
              <a:ext uri="{FF2B5EF4-FFF2-40B4-BE49-F238E27FC236}">
                <a16:creationId xmlns:a16="http://schemas.microsoft.com/office/drawing/2014/main" id="{61053255-158B-C94C-9E65-74BAE8390CBC}"/>
              </a:ext>
            </a:extLst>
          </p:cNvPr>
          <p:cNvSpPr/>
          <p:nvPr/>
        </p:nvSpPr>
        <p:spPr>
          <a:xfrm>
            <a:off x="3055071" y="4194403"/>
            <a:ext cx="4386677" cy="231705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059FB9-A67D-9843-8418-FC92C83D79F9}"/>
              </a:ext>
            </a:extLst>
          </p:cNvPr>
          <p:cNvGrpSpPr>
            <a:grpSpLocks noChangeAspect="1"/>
          </p:cNvGrpSpPr>
          <p:nvPr/>
        </p:nvGrpSpPr>
        <p:grpSpPr>
          <a:xfrm>
            <a:off x="286456" y="4570077"/>
            <a:ext cx="1980000" cy="1741768"/>
            <a:chOff x="1171418" y="2229584"/>
            <a:chExt cx="2724450" cy="221678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D84A724-DFA5-0848-897B-5E52CEFEEFE3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A57DA63-5F23-8240-91F9-6CE873BCE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4C87A60-724B-D942-B6C2-A3258B7EC0A4}"/>
                  </a:ext>
                </a:extLst>
              </p:cNvPr>
              <p:cNvSpPr/>
              <p:nvPr/>
            </p:nvSpPr>
            <p:spPr>
              <a:xfrm>
                <a:off x="3999580" y="2042101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1742155-F836-8B4A-BDC1-04AC9ABC4CAC}"/>
                </a:ext>
              </a:extLst>
            </p:cNvPr>
            <p:cNvSpPr/>
            <p:nvPr/>
          </p:nvSpPr>
          <p:spPr>
            <a:xfrm>
              <a:off x="3005260" y="3049654"/>
              <a:ext cx="462793" cy="435620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Picture 41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7814EAEE-0EC2-1F44-8AE4-F51DD2488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3021350" y="5197656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3" name="Picture 42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A1BD9B66-2C9D-6844-B9CC-1E19D3365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3731024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4" name="Picture 43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F4E8A667-CABD-AA41-8005-5CA0F405B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4805796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7110334-404A-9341-998E-DA339713AF44}"/>
              </a:ext>
            </a:extLst>
          </p:cNvPr>
          <p:cNvGrpSpPr/>
          <p:nvPr/>
        </p:nvGrpSpPr>
        <p:grpSpPr>
          <a:xfrm>
            <a:off x="4661760" y="5680731"/>
            <a:ext cx="398343" cy="91121"/>
            <a:chOff x="6720605" y="3935661"/>
            <a:chExt cx="441844" cy="108000"/>
          </a:xfrm>
          <a:scene3d>
            <a:camera prst="isometricRightUp"/>
            <a:lightRig rig="twoPt" dir="t"/>
          </a:scene3d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840A13C-4355-8C47-9587-345B3855642B}"/>
                </a:ext>
              </a:extLst>
            </p:cNvPr>
            <p:cNvSpPr/>
            <p:nvPr/>
          </p:nvSpPr>
          <p:spPr>
            <a:xfrm>
              <a:off x="6720605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3EE90F6-4B7F-3242-8113-DC7A710F5B2D}"/>
                </a:ext>
              </a:extLst>
            </p:cNvPr>
            <p:cNvSpPr/>
            <p:nvPr/>
          </p:nvSpPr>
          <p:spPr>
            <a:xfrm>
              <a:off x="6887527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CE61B6-EDB1-554D-81CF-A826913F3923}"/>
                </a:ext>
              </a:extLst>
            </p:cNvPr>
            <p:cNvSpPr/>
            <p:nvPr/>
          </p:nvSpPr>
          <p:spPr>
            <a:xfrm>
              <a:off x="7054449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21F69A-EEB4-BF4C-BA2A-2B6F1AE581C5}"/>
              </a:ext>
            </a:extLst>
          </p:cNvPr>
          <p:cNvGrpSpPr/>
          <p:nvPr/>
        </p:nvGrpSpPr>
        <p:grpSpPr>
          <a:xfrm>
            <a:off x="8610600" y="1643580"/>
            <a:ext cx="2724450" cy="2216789"/>
            <a:chOff x="1171418" y="2229584"/>
            <a:chExt cx="2724450" cy="221678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3C357EC-AA4E-E649-B8B8-716CE2AD8DFF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995D53E-84B1-8A44-BB44-5BA67363E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B04CF81-39BB-2341-8544-25125660F70F}"/>
                  </a:ext>
                </a:extLst>
              </p:cNvPr>
              <p:cNvSpPr/>
              <p:nvPr/>
            </p:nvSpPr>
            <p:spPr>
              <a:xfrm>
                <a:off x="2895610" y="1618616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34BD12-C1B6-F845-AF5B-90887E9018EA}"/>
                  </a:ext>
                </a:extLst>
              </p:cNvPr>
              <p:cNvSpPr/>
              <p:nvPr/>
            </p:nvSpPr>
            <p:spPr>
              <a:xfrm>
                <a:off x="4050878" y="2410044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F5A8A5-F839-8349-AE94-31687DE6DDBE}"/>
                </a:ext>
              </a:extLst>
            </p:cNvPr>
            <p:cNvSpPr/>
            <p:nvPr/>
          </p:nvSpPr>
          <p:spPr>
            <a:xfrm>
              <a:off x="1627165" y="3290097"/>
              <a:ext cx="541501" cy="504366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0CE737D-B3B9-A445-AE6D-8AB201D7F959}"/>
                </a:ext>
              </a:extLst>
            </p:cNvPr>
            <p:cNvSpPr/>
            <p:nvPr/>
          </p:nvSpPr>
          <p:spPr>
            <a:xfrm>
              <a:off x="1888958" y="2627528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F11B1FA-B0CA-C547-BDE3-6592F0E6ABA2}"/>
                </a:ext>
              </a:extLst>
            </p:cNvPr>
            <p:cNvSpPr/>
            <p:nvPr/>
          </p:nvSpPr>
          <p:spPr>
            <a:xfrm>
              <a:off x="3060086" y="3424304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616498-4D3F-984A-B17D-45DFC76DF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2897" y="3077282"/>
              <a:ext cx="92190" cy="235016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A2C6E2-E936-604F-AE9F-5395B383771E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 flipV="1">
              <a:off x="2343402" y="2918687"/>
              <a:ext cx="784458" cy="569412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B45DB80-C31D-B343-A351-04327DC6C20E}"/>
                </a:ext>
              </a:extLst>
            </p:cNvPr>
            <p:cNvCxnSpPr>
              <a:cxnSpLocks/>
              <a:stCxn id="31" idx="2"/>
              <a:endCxn id="29" idx="6"/>
            </p:cNvCxnSpPr>
            <p:nvPr/>
          </p:nvCxnSpPr>
          <p:spPr>
            <a:xfrm flipH="1" flipV="1">
              <a:off x="2168666" y="3542280"/>
              <a:ext cx="891420" cy="99834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DFC39A0-881B-6A42-9721-2343A331EB6C}"/>
              </a:ext>
            </a:extLst>
          </p:cNvPr>
          <p:cNvSpPr txBox="1"/>
          <p:nvPr/>
        </p:nvSpPr>
        <p:spPr>
          <a:xfrm>
            <a:off x="4229476" y="4264525"/>
            <a:ext cx="20378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Region</a:t>
            </a:r>
            <a:r>
              <a:rPr lang="it-IT" sz="2600"/>
              <a:t> </a:t>
            </a:r>
            <a:r>
              <a:rPr lang="it-IT" sz="2600" err="1"/>
              <a:t>Voxels</a:t>
            </a:r>
            <a:endParaRPr lang="it-IT" sz="26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D3AF24-138F-FA48-B606-7304F7567577}"/>
              </a:ext>
            </a:extLst>
          </p:cNvPr>
          <p:cNvSpPr txBox="1"/>
          <p:nvPr/>
        </p:nvSpPr>
        <p:spPr>
          <a:xfrm>
            <a:off x="841798" y="4085048"/>
            <a:ext cx="7051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RSA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1461156-E371-1F42-91DE-7D606CAFCC5B}"/>
              </a:ext>
            </a:extLst>
          </p:cNvPr>
          <p:cNvSpPr txBox="1"/>
          <p:nvPr/>
        </p:nvSpPr>
        <p:spPr>
          <a:xfrm>
            <a:off x="9347220" y="1103888"/>
            <a:ext cx="11554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netRSA</a:t>
            </a:r>
          </a:p>
        </p:txBody>
      </p:sp>
    </p:spTree>
    <p:extLst>
      <p:ext uri="{BB962C8B-B14F-4D97-AF65-F5344CB8AC3E}">
        <p14:creationId xmlns:p14="http://schemas.microsoft.com/office/powerpoint/2010/main" val="2370209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28637BF6-F65D-E746-8FD7-4165B26B808A}"/>
              </a:ext>
            </a:extLst>
          </p:cNvPr>
          <p:cNvSpPr/>
          <p:nvPr/>
        </p:nvSpPr>
        <p:spPr>
          <a:xfrm>
            <a:off x="9089406" y="2722479"/>
            <a:ext cx="515628" cy="485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4" name="Slide Number Placeholder 383">
            <a:extLst>
              <a:ext uri="{FF2B5EF4-FFF2-40B4-BE49-F238E27FC236}">
                <a16:creationId xmlns:a16="http://schemas.microsoft.com/office/drawing/2014/main" id="{6671A247-FEE3-F840-A3D8-F196EDFF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52</a:t>
            </a:fld>
            <a:endParaRPr lang="it-IT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37B78324-EBDC-2B48-B852-A67ED01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Regional</a:t>
            </a:r>
            <a:r>
              <a:rPr lang="it-IT"/>
              <a:t> RSA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6A70E410-3CC2-0F48-B7FF-0C76D211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072" y="1643580"/>
            <a:ext cx="4386678" cy="2526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9BC3D-CA64-3847-8568-5617C92AC462}"/>
              </a:ext>
            </a:extLst>
          </p:cNvPr>
          <p:cNvSpPr txBox="1"/>
          <p:nvPr/>
        </p:nvSpPr>
        <p:spPr>
          <a:xfrm rot="20434539">
            <a:off x="197008" y="2556123"/>
            <a:ext cx="25437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Object </a:t>
            </a:r>
            <a:r>
              <a:rPr lang="it-IT" sz="2600" err="1"/>
              <a:t>categories</a:t>
            </a:r>
            <a:endParaRPr lang="it-IT" sz="2600"/>
          </a:p>
        </p:txBody>
      </p:sp>
      <p:sp>
        <p:nvSpPr>
          <p:cNvPr id="18" name="Arrow">
            <a:extLst>
              <a:ext uri="{FF2B5EF4-FFF2-40B4-BE49-F238E27FC236}">
                <a16:creationId xmlns:a16="http://schemas.microsoft.com/office/drawing/2014/main" id="{505BF754-0581-BE44-AC58-BFDBE5A97225}"/>
              </a:ext>
            </a:extLst>
          </p:cNvPr>
          <p:cNvSpPr/>
          <p:nvPr/>
        </p:nvSpPr>
        <p:spPr>
          <a:xfrm rot="5400000">
            <a:off x="1753423" y="2754190"/>
            <a:ext cx="2298498" cy="304800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Arrow">
            <a:extLst>
              <a:ext uri="{FF2B5EF4-FFF2-40B4-BE49-F238E27FC236}">
                <a16:creationId xmlns:a16="http://schemas.microsoft.com/office/drawing/2014/main" id="{61053255-158B-C94C-9E65-74BAE8390CBC}"/>
              </a:ext>
            </a:extLst>
          </p:cNvPr>
          <p:cNvSpPr/>
          <p:nvPr/>
        </p:nvSpPr>
        <p:spPr>
          <a:xfrm>
            <a:off x="3055071" y="4194403"/>
            <a:ext cx="4386677" cy="231705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10D93-E4CA-024A-9867-778008D00BDE}"/>
              </a:ext>
            </a:extLst>
          </p:cNvPr>
          <p:cNvSpPr txBox="1"/>
          <p:nvPr/>
        </p:nvSpPr>
        <p:spPr>
          <a:xfrm>
            <a:off x="4229476" y="4264525"/>
            <a:ext cx="12400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Regions</a:t>
            </a:r>
            <a:endParaRPr lang="it-IT" sz="2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059FB9-A67D-9843-8418-FC92C83D79F9}"/>
              </a:ext>
            </a:extLst>
          </p:cNvPr>
          <p:cNvGrpSpPr>
            <a:grpSpLocks noChangeAspect="1"/>
          </p:cNvGrpSpPr>
          <p:nvPr/>
        </p:nvGrpSpPr>
        <p:grpSpPr>
          <a:xfrm>
            <a:off x="286456" y="4570077"/>
            <a:ext cx="1980000" cy="1741768"/>
            <a:chOff x="1171418" y="2229584"/>
            <a:chExt cx="2724450" cy="221678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D84A724-DFA5-0848-897B-5E52CEFEEFE3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A57DA63-5F23-8240-91F9-6CE873BCE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4C87A60-724B-D942-B6C2-A3258B7EC0A4}"/>
                  </a:ext>
                </a:extLst>
              </p:cNvPr>
              <p:cNvSpPr/>
              <p:nvPr/>
            </p:nvSpPr>
            <p:spPr>
              <a:xfrm>
                <a:off x="3999580" y="2042101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1742155-F836-8B4A-BDC1-04AC9ABC4CAC}"/>
                </a:ext>
              </a:extLst>
            </p:cNvPr>
            <p:cNvSpPr/>
            <p:nvPr/>
          </p:nvSpPr>
          <p:spPr>
            <a:xfrm>
              <a:off x="3005260" y="3049654"/>
              <a:ext cx="462793" cy="435620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Picture 41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7814EAEE-0EC2-1F44-8AE4-F51DD2488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3021350" y="5197656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3" name="Picture 42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A1BD9B66-2C9D-6844-B9CC-1E19D3365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3731024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4" name="Picture 43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F4E8A667-CABD-AA41-8005-5CA0F405B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4805796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7110334-404A-9341-998E-DA339713AF44}"/>
              </a:ext>
            </a:extLst>
          </p:cNvPr>
          <p:cNvGrpSpPr/>
          <p:nvPr/>
        </p:nvGrpSpPr>
        <p:grpSpPr>
          <a:xfrm>
            <a:off x="4661760" y="5680731"/>
            <a:ext cx="398343" cy="91121"/>
            <a:chOff x="6720605" y="3935661"/>
            <a:chExt cx="441844" cy="108000"/>
          </a:xfrm>
          <a:scene3d>
            <a:camera prst="isometricRightUp"/>
            <a:lightRig rig="twoPt" dir="t"/>
          </a:scene3d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840A13C-4355-8C47-9587-345B3855642B}"/>
                </a:ext>
              </a:extLst>
            </p:cNvPr>
            <p:cNvSpPr/>
            <p:nvPr/>
          </p:nvSpPr>
          <p:spPr>
            <a:xfrm>
              <a:off x="6720605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3EE90F6-4B7F-3242-8113-DC7A710F5B2D}"/>
                </a:ext>
              </a:extLst>
            </p:cNvPr>
            <p:cNvSpPr/>
            <p:nvPr/>
          </p:nvSpPr>
          <p:spPr>
            <a:xfrm>
              <a:off x="6887527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CE61B6-EDB1-554D-81CF-A826913F3923}"/>
                </a:ext>
              </a:extLst>
            </p:cNvPr>
            <p:cNvSpPr/>
            <p:nvPr/>
          </p:nvSpPr>
          <p:spPr>
            <a:xfrm>
              <a:off x="7054449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21F69A-EEB4-BF4C-BA2A-2B6F1AE581C5}"/>
              </a:ext>
            </a:extLst>
          </p:cNvPr>
          <p:cNvGrpSpPr/>
          <p:nvPr/>
        </p:nvGrpSpPr>
        <p:grpSpPr>
          <a:xfrm>
            <a:off x="8610600" y="1643580"/>
            <a:ext cx="2724450" cy="2216789"/>
            <a:chOff x="1171418" y="2229584"/>
            <a:chExt cx="2724450" cy="221678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3C357EC-AA4E-E649-B8B8-716CE2AD8DFF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995D53E-84B1-8A44-BB44-5BA67363E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B04CF81-39BB-2341-8544-25125660F70F}"/>
                  </a:ext>
                </a:extLst>
              </p:cNvPr>
              <p:cNvSpPr/>
              <p:nvPr/>
            </p:nvSpPr>
            <p:spPr>
              <a:xfrm>
                <a:off x="2895610" y="1618616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34BD12-C1B6-F845-AF5B-90887E9018EA}"/>
                  </a:ext>
                </a:extLst>
              </p:cNvPr>
              <p:cNvSpPr/>
              <p:nvPr/>
            </p:nvSpPr>
            <p:spPr>
              <a:xfrm>
                <a:off x="4050878" y="2410044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F5A8A5-F839-8349-AE94-31687DE6DDBE}"/>
                </a:ext>
              </a:extLst>
            </p:cNvPr>
            <p:cNvSpPr/>
            <p:nvPr/>
          </p:nvSpPr>
          <p:spPr>
            <a:xfrm>
              <a:off x="1627165" y="3290097"/>
              <a:ext cx="541501" cy="504366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0CE737D-B3B9-A445-AE6D-8AB201D7F959}"/>
                </a:ext>
              </a:extLst>
            </p:cNvPr>
            <p:cNvSpPr/>
            <p:nvPr/>
          </p:nvSpPr>
          <p:spPr>
            <a:xfrm>
              <a:off x="1888958" y="2627528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F11B1FA-B0CA-C547-BDE3-6592F0E6ABA2}"/>
                </a:ext>
              </a:extLst>
            </p:cNvPr>
            <p:cNvSpPr/>
            <p:nvPr/>
          </p:nvSpPr>
          <p:spPr>
            <a:xfrm>
              <a:off x="3060086" y="3424304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616498-4D3F-984A-B17D-45DFC76DF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2897" y="3077282"/>
              <a:ext cx="92190" cy="235016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A2C6E2-E936-604F-AE9F-5395B383771E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 flipV="1">
              <a:off x="2343402" y="2918687"/>
              <a:ext cx="784458" cy="569412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B45DB80-C31D-B343-A351-04327DC6C20E}"/>
                </a:ext>
              </a:extLst>
            </p:cNvPr>
            <p:cNvCxnSpPr>
              <a:cxnSpLocks/>
              <a:stCxn id="31" idx="2"/>
              <a:endCxn id="29" idx="6"/>
            </p:cNvCxnSpPr>
            <p:nvPr/>
          </p:nvCxnSpPr>
          <p:spPr>
            <a:xfrm flipH="1" flipV="1">
              <a:off x="2168666" y="3542280"/>
              <a:ext cx="891420" cy="99834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DADAA6-8780-DE49-B9E9-2755CB3250FD}"/>
              </a:ext>
            </a:extLst>
          </p:cNvPr>
          <p:cNvSpPr txBox="1"/>
          <p:nvPr/>
        </p:nvSpPr>
        <p:spPr>
          <a:xfrm>
            <a:off x="9347220" y="1103888"/>
            <a:ext cx="11554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netRSA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FD7D49-561E-CC4D-9602-E3D68949BEF5}"/>
              </a:ext>
            </a:extLst>
          </p:cNvPr>
          <p:cNvSpPr txBox="1"/>
          <p:nvPr/>
        </p:nvSpPr>
        <p:spPr>
          <a:xfrm>
            <a:off x="841798" y="4085048"/>
            <a:ext cx="7051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RSA</a:t>
            </a:r>
          </a:p>
        </p:txBody>
      </p:sp>
    </p:spTree>
    <p:extLst>
      <p:ext uri="{BB962C8B-B14F-4D97-AF65-F5344CB8AC3E}">
        <p14:creationId xmlns:p14="http://schemas.microsoft.com/office/powerpoint/2010/main" val="2359977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28637BF6-F65D-E746-8FD7-4165B26B808A}"/>
              </a:ext>
            </a:extLst>
          </p:cNvPr>
          <p:cNvSpPr/>
          <p:nvPr/>
        </p:nvSpPr>
        <p:spPr>
          <a:xfrm>
            <a:off x="9089406" y="2722479"/>
            <a:ext cx="515628" cy="485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4" name="Slide Number Placeholder 383">
            <a:extLst>
              <a:ext uri="{FF2B5EF4-FFF2-40B4-BE49-F238E27FC236}">
                <a16:creationId xmlns:a16="http://schemas.microsoft.com/office/drawing/2014/main" id="{6671A247-FEE3-F840-A3D8-F196EDFF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53</a:t>
            </a:fld>
            <a:endParaRPr lang="it-IT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37B78324-EBDC-2B48-B852-A67ED01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Regional</a:t>
            </a:r>
            <a:r>
              <a:rPr lang="it-IT"/>
              <a:t> RSA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6A70E410-3CC2-0F48-B7FF-0C76D211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072" y="1643580"/>
            <a:ext cx="4386678" cy="2526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9BC3D-CA64-3847-8568-5617C92AC462}"/>
              </a:ext>
            </a:extLst>
          </p:cNvPr>
          <p:cNvSpPr txBox="1"/>
          <p:nvPr/>
        </p:nvSpPr>
        <p:spPr>
          <a:xfrm rot="20434539">
            <a:off x="197008" y="2556123"/>
            <a:ext cx="25437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Object </a:t>
            </a:r>
            <a:r>
              <a:rPr lang="it-IT" sz="2600" err="1"/>
              <a:t>categories</a:t>
            </a:r>
            <a:endParaRPr lang="it-IT" sz="2600"/>
          </a:p>
        </p:txBody>
      </p:sp>
      <p:sp>
        <p:nvSpPr>
          <p:cNvPr id="18" name="Arrow">
            <a:extLst>
              <a:ext uri="{FF2B5EF4-FFF2-40B4-BE49-F238E27FC236}">
                <a16:creationId xmlns:a16="http://schemas.microsoft.com/office/drawing/2014/main" id="{505BF754-0581-BE44-AC58-BFDBE5A97225}"/>
              </a:ext>
            </a:extLst>
          </p:cNvPr>
          <p:cNvSpPr/>
          <p:nvPr/>
        </p:nvSpPr>
        <p:spPr>
          <a:xfrm rot="5400000">
            <a:off x="1753423" y="2754190"/>
            <a:ext cx="2298498" cy="304800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Arrow">
            <a:extLst>
              <a:ext uri="{FF2B5EF4-FFF2-40B4-BE49-F238E27FC236}">
                <a16:creationId xmlns:a16="http://schemas.microsoft.com/office/drawing/2014/main" id="{61053255-158B-C94C-9E65-74BAE8390CBC}"/>
              </a:ext>
            </a:extLst>
          </p:cNvPr>
          <p:cNvSpPr/>
          <p:nvPr/>
        </p:nvSpPr>
        <p:spPr>
          <a:xfrm>
            <a:off x="3055071" y="4194403"/>
            <a:ext cx="4386677" cy="231705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10D93-E4CA-024A-9867-778008D00BDE}"/>
              </a:ext>
            </a:extLst>
          </p:cNvPr>
          <p:cNvSpPr txBox="1"/>
          <p:nvPr/>
        </p:nvSpPr>
        <p:spPr>
          <a:xfrm>
            <a:off x="4229476" y="4264525"/>
            <a:ext cx="12400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Regions</a:t>
            </a:r>
            <a:endParaRPr lang="it-IT" sz="2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059FB9-A67D-9843-8418-FC92C83D79F9}"/>
              </a:ext>
            </a:extLst>
          </p:cNvPr>
          <p:cNvGrpSpPr>
            <a:grpSpLocks noChangeAspect="1"/>
          </p:cNvGrpSpPr>
          <p:nvPr/>
        </p:nvGrpSpPr>
        <p:grpSpPr>
          <a:xfrm>
            <a:off x="286456" y="4570077"/>
            <a:ext cx="1980000" cy="1741768"/>
            <a:chOff x="1171418" y="2229584"/>
            <a:chExt cx="2724450" cy="221678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D84A724-DFA5-0848-897B-5E52CEFEEFE3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A57DA63-5F23-8240-91F9-6CE873BCE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4C87A60-724B-D942-B6C2-A3258B7EC0A4}"/>
                  </a:ext>
                </a:extLst>
              </p:cNvPr>
              <p:cNvSpPr/>
              <p:nvPr/>
            </p:nvSpPr>
            <p:spPr>
              <a:xfrm>
                <a:off x="3999580" y="2042101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1742155-F836-8B4A-BDC1-04AC9ABC4CAC}"/>
                </a:ext>
              </a:extLst>
            </p:cNvPr>
            <p:cNvSpPr/>
            <p:nvPr/>
          </p:nvSpPr>
          <p:spPr>
            <a:xfrm>
              <a:off x="3005260" y="3049654"/>
              <a:ext cx="462793" cy="435620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Picture 41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7814EAEE-0EC2-1F44-8AE4-F51DD2488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3021350" y="5197656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3" name="Picture 42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A1BD9B66-2C9D-6844-B9CC-1E19D3365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3731024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4" name="Picture 43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F4E8A667-CABD-AA41-8005-5CA0F405B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4805796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7110334-404A-9341-998E-DA339713AF44}"/>
              </a:ext>
            </a:extLst>
          </p:cNvPr>
          <p:cNvGrpSpPr/>
          <p:nvPr/>
        </p:nvGrpSpPr>
        <p:grpSpPr>
          <a:xfrm>
            <a:off x="4661760" y="5680731"/>
            <a:ext cx="398343" cy="91121"/>
            <a:chOff x="6720605" y="3935661"/>
            <a:chExt cx="441844" cy="108000"/>
          </a:xfrm>
          <a:scene3d>
            <a:camera prst="isometricRightUp"/>
            <a:lightRig rig="twoPt" dir="t"/>
          </a:scene3d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840A13C-4355-8C47-9587-345B3855642B}"/>
                </a:ext>
              </a:extLst>
            </p:cNvPr>
            <p:cNvSpPr/>
            <p:nvPr/>
          </p:nvSpPr>
          <p:spPr>
            <a:xfrm>
              <a:off x="6720605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3EE90F6-4B7F-3242-8113-DC7A710F5B2D}"/>
                </a:ext>
              </a:extLst>
            </p:cNvPr>
            <p:cNvSpPr/>
            <p:nvPr/>
          </p:nvSpPr>
          <p:spPr>
            <a:xfrm>
              <a:off x="6887527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CE61B6-EDB1-554D-81CF-A826913F3923}"/>
                </a:ext>
              </a:extLst>
            </p:cNvPr>
            <p:cNvSpPr/>
            <p:nvPr/>
          </p:nvSpPr>
          <p:spPr>
            <a:xfrm>
              <a:off x="7054449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21F69A-EEB4-BF4C-BA2A-2B6F1AE581C5}"/>
              </a:ext>
            </a:extLst>
          </p:cNvPr>
          <p:cNvGrpSpPr/>
          <p:nvPr/>
        </p:nvGrpSpPr>
        <p:grpSpPr>
          <a:xfrm>
            <a:off x="8610600" y="1643580"/>
            <a:ext cx="2724450" cy="2216789"/>
            <a:chOff x="1171418" y="2229584"/>
            <a:chExt cx="2724450" cy="221678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3C357EC-AA4E-E649-B8B8-716CE2AD8DFF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995D53E-84B1-8A44-BB44-5BA67363E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B04CF81-39BB-2341-8544-25125660F70F}"/>
                  </a:ext>
                </a:extLst>
              </p:cNvPr>
              <p:cNvSpPr/>
              <p:nvPr/>
            </p:nvSpPr>
            <p:spPr>
              <a:xfrm>
                <a:off x="2895610" y="1618616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34BD12-C1B6-F845-AF5B-90887E9018EA}"/>
                  </a:ext>
                </a:extLst>
              </p:cNvPr>
              <p:cNvSpPr/>
              <p:nvPr/>
            </p:nvSpPr>
            <p:spPr>
              <a:xfrm>
                <a:off x="4050878" y="2410044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F5A8A5-F839-8349-AE94-31687DE6DDBE}"/>
                </a:ext>
              </a:extLst>
            </p:cNvPr>
            <p:cNvSpPr/>
            <p:nvPr/>
          </p:nvSpPr>
          <p:spPr>
            <a:xfrm>
              <a:off x="1627165" y="3290097"/>
              <a:ext cx="541501" cy="504366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0CE737D-B3B9-A445-AE6D-8AB201D7F959}"/>
                </a:ext>
              </a:extLst>
            </p:cNvPr>
            <p:cNvSpPr/>
            <p:nvPr/>
          </p:nvSpPr>
          <p:spPr>
            <a:xfrm>
              <a:off x="1888958" y="2627528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F11B1FA-B0CA-C547-BDE3-6592F0E6ABA2}"/>
                </a:ext>
              </a:extLst>
            </p:cNvPr>
            <p:cNvSpPr/>
            <p:nvPr/>
          </p:nvSpPr>
          <p:spPr>
            <a:xfrm>
              <a:off x="3060086" y="3424304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616498-4D3F-984A-B17D-45DFC76DF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2897" y="3077282"/>
              <a:ext cx="92190" cy="235016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A2C6E2-E936-604F-AE9F-5395B383771E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 flipV="1">
              <a:off x="2343402" y="2918687"/>
              <a:ext cx="784458" cy="569412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B45DB80-C31D-B343-A351-04327DC6C20E}"/>
                </a:ext>
              </a:extLst>
            </p:cNvPr>
            <p:cNvCxnSpPr>
              <a:cxnSpLocks/>
              <a:stCxn id="31" idx="2"/>
              <a:endCxn id="29" idx="6"/>
            </p:cNvCxnSpPr>
            <p:nvPr/>
          </p:nvCxnSpPr>
          <p:spPr>
            <a:xfrm flipH="1" flipV="1">
              <a:off x="2168666" y="3542280"/>
              <a:ext cx="891420" cy="99834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DF8F4E-04B8-124A-9A3B-F8934A63E099}"/>
              </a:ext>
            </a:extLst>
          </p:cNvPr>
          <p:cNvGrpSpPr/>
          <p:nvPr/>
        </p:nvGrpSpPr>
        <p:grpSpPr>
          <a:xfrm>
            <a:off x="8927520" y="4746274"/>
            <a:ext cx="2407530" cy="1868913"/>
            <a:chOff x="9530429" y="4645008"/>
            <a:chExt cx="2407530" cy="1868913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6C66782-8D69-4943-9B89-350ADBC0A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30429" y="4655638"/>
              <a:ext cx="2407530" cy="1858283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FE13383-A397-EC48-A665-AEEA9326BA11}"/>
                </a:ext>
              </a:extLst>
            </p:cNvPr>
            <p:cNvSpPr txBox="1"/>
            <p:nvPr/>
          </p:nvSpPr>
          <p:spPr>
            <a:xfrm>
              <a:off x="10102926" y="4645008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7709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28637BF6-F65D-E746-8FD7-4165B26B808A}"/>
              </a:ext>
            </a:extLst>
          </p:cNvPr>
          <p:cNvSpPr/>
          <p:nvPr/>
        </p:nvSpPr>
        <p:spPr>
          <a:xfrm>
            <a:off x="9089406" y="2722479"/>
            <a:ext cx="515628" cy="485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4" name="Slide Number Placeholder 383">
            <a:extLst>
              <a:ext uri="{FF2B5EF4-FFF2-40B4-BE49-F238E27FC236}">
                <a16:creationId xmlns:a16="http://schemas.microsoft.com/office/drawing/2014/main" id="{6671A247-FEE3-F840-A3D8-F196EDFF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54</a:t>
            </a:fld>
            <a:endParaRPr lang="it-IT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37B78324-EBDC-2B48-B852-A67ED01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Regional</a:t>
            </a:r>
            <a:r>
              <a:rPr lang="it-IT"/>
              <a:t> RSA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6A70E410-3CC2-0F48-B7FF-0C76D211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072" y="1643580"/>
            <a:ext cx="4386678" cy="2526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9BC3D-CA64-3847-8568-5617C92AC462}"/>
              </a:ext>
            </a:extLst>
          </p:cNvPr>
          <p:cNvSpPr txBox="1"/>
          <p:nvPr/>
        </p:nvSpPr>
        <p:spPr>
          <a:xfrm rot="20434539">
            <a:off x="197008" y="2556123"/>
            <a:ext cx="25437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Object </a:t>
            </a:r>
            <a:r>
              <a:rPr lang="it-IT" sz="2600" err="1"/>
              <a:t>categories</a:t>
            </a:r>
            <a:endParaRPr lang="it-IT" sz="2600"/>
          </a:p>
        </p:txBody>
      </p:sp>
      <p:sp>
        <p:nvSpPr>
          <p:cNvPr id="18" name="Arrow">
            <a:extLst>
              <a:ext uri="{FF2B5EF4-FFF2-40B4-BE49-F238E27FC236}">
                <a16:creationId xmlns:a16="http://schemas.microsoft.com/office/drawing/2014/main" id="{505BF754-0581-BE44-AC58-BFDBE5A97225}"/>
              </a:ext>
            </a:extLst>
          </p:cNvPr>
          <p:cNvSpPr/>
          <p:nvPr/>
        </p:nvSpPr>
        <p:spPr>
          <a:xfrm rot="5400000">
            <a:off x="1753423" y="2754190"/>
            <a:ext cx="2298498" cy="304800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Arrow">
            <a:extLst>
              <a:ext uri="{FF2B5EF4-FFF2-40B4-BE49-F238E27FC236}">
                <a16:creationId xmlns:a16="http://schemas.microsoft.com/office/drawing/2014/main" id="{61053255-158B-C94C-9E65-74BAE8390CBC}"/>
              </a:ext>
            </a:extLst>
          </p:cNvPr>
          <p:cNvSpPr/>
          <p:nvPr/>
        </p:nvSpPr>
        <p:spPr>
          <a:xfrm>
            <a:off x="3055071" y="4194403"/>
            <a:ext cx="4386677" cy="231705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10D93-E4CA-024A-9867-778008D00BDE}"/>
              </a:ext>
            </a:extLst>
          </p:cNvPr>
          <p:cNvSpPr txBox="1"/>
          <p:nvPr/>
        </p:nvSpPr>
        <p:spPr>
          <a:xfrm>
            <a:off x="4229476" y="4264525"/>
            <a:ext cx="12400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Regions</a:t>
            </a:r>
            <a:endParaRPr lang="it-IT" sz="2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059FB9-A67D-9843-8418-FC92C83D79F9}"/>
              </a:ext>
            </a:extLst>
          </p:cNvPr>
          <p:cNvGrpSpPr>
            <a:grpSpLocks noChangeAspect="1"/>
          </p:cNvGrpSpPr>
          <p:nvPr/>
        </p:nvGrpSpPr>
        <p:grpSpPr>
          <a:xfrm>
            <a:off x="286456" y="4570077"/>
            <a:ext cx="1980000" cy="1741768"/>
            <a:chOff x="1171418" y="2229584"/>
            <a:chExt cx="2724450" cy="221678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D84A724-DFA5-0848-897B-5E52CEFEEFE3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A57DA63-5F23-8240-91F9-6CE873BCE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4C87A60-724B-D942-B6C2-A3258B7EC0A4}"/>
                  </a:ext>
                </a:extLst>
              </p:cNvPr>
              <p:cNvSpPr/>
              <p:nvPr/>
            </p:nvSpPr>
            <p:spPr>
              <a:xfrm>
                <a:off x="3999580" y="2042101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1742155-F836-8B4A-BDC1-04AC9ABC4CAC}"/>
                </a:ext>
              </a:extLst>
            </p:cNvPr>
            <p:cNvSpPr/>
            <p:nvPr/>
          </p:nvSpPr>
          <p:spPr>
            <a:xfrm>
              <a:off x="3005260" y="3049654"/>
              <a:ext cx="462793" cy="435620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Picture 41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7814EAEE-0EC2-1F44-8AE4-F51DD2488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3021350" y="5197656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3" name="Picture 42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A1BD9B66-2C9D-6844-B9CC-1E19D3365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3731024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4" name="Picture 43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F4E8A667-CABD-AA41-8005-5CA0F405B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4805796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7110334-404A-9341-998E-DA339713AF44}"/>
              </a:ext>
            </a:extLst>
          </p:cNvPr>
          <p:cNvGrpSpPr/>
          <p:nvPr/>
        </p:nvGrpSpPr>
        <p:grpSpPr>
          <a:xfrm>
            <a:off x="4661760" y="5680731"/>
            <a:ext cx="398343" cy="91121"/>
            <a:chOff x="6720605" y="3935661"/>
            <a:chExt cx="441844" cy="108000"/>
          </a:xfrm>
          <a:scene3d>
            <a:camera prst="isometricRightUp"/>
            <a:lightRig rig="twoPt" dir="t"/>
          </a:scene3d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840A13C-4355-8C47-9587-345B3855642B}"/>
                </a:ext>
              </a:extLst>
            </p:cNvPr>
            <p:cNvSpPr/>
            <p:nvPr/>
          </p:nvSpPr>
          <p:spPr>
            <a:xfrm>
              <a:off x="6720605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3EE90F6-4B7F-3242-8113-DC7A710F5B2D}"/>
                </a:ext>
              </a:extLst>
            </p:cNvPr>
            <p:cNvSpPr/>
            <p:nvPr/>
          </p:nvSpPr>
          <p:spPr>
            <a:xfrm>
              <a:off x="6887527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CE61B6-EDB1-554D-81CF-A826913F3923}"/>
                </a:ext>
              </a:extLst>
            </p:cNvPr>
            <p:cNvSpPr/>
            <p:nvPr/>
          </p:nvSpPr>
          <p:spPr>
            <a:xfrm>
              <a:off x="7054449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21F69A-EEB4-BF4C-BA2A-2B6F1AE581C5}"/>
              </a:ext>
            </a:extLst>
          </p:cNvPr>
          <p:cNvGrpSpPr/>
          <p:nvPr/>
        </p:nvGrpSpPr>
        <p:grpSpPr>
          <a:xfrm>
            <a:off x="8610600" y="1643580"/>
            <a:ext cx="2724450" cy="2216789"/>
            <a:chOff x="1171418" y="2229584"/>
            <a:chExt cx="2724450" cy="221678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3C357EC-AA4E-E649-B8B8-716CE2AD8DFF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995D53E-84B1-8A44-BB44-5BA67363E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B04CF81-39BB-2341-8544-25125660F70F}"/>
                  </a:ext>
                </a:extLst>
              </p:cNvPr>
              <p:cNvSpPr/>
              <p:nvPr/>
            </p:nvSpPr>
            <p:spPr>
              <a:xfrm>
                <a:off x="2895610" y="1618616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34BD12-C1B6-F845-AF5B-90887E9018EA}"/>
                  </a:ext>
                </a:extLst>
              </p:cNvPr>
              <p:cNvSpPr/>
              <p:nvPr/>
            </p:nvSpPr>
            <p:spPr>
              <a:xfrm>
                <a:off x="4050878" y="2410044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F5A8A5-F839-8349-AE94-31687DE6DDBE}"/>
                </a:ext>
              </a:extLst>
            </p:cNvPr>
            <p:cNvSpPr/>
            <p:nvPr/>
          </p:nvSpPr>
          <p:spPr>
            <a:xfrm>
              <a:off x="1627165" y="3290097"/>
              <a:ext cx="541501" cy="504366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0CE737D-B3B9-A445-AE6D-8AB201D7F959}"/>
                </a:ext>
              </a:extLst>
            </p:cNvPr>
            <p:cNvSpPr/>
            <p:nvPr/>
          </p:nvSpPr>
          <p:spPr>
            <a:xfrm>
              <a:off x="1888958" y="2627528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F11B1FA-B0CA-C547-BDE3-6592F0E6ABA2}"/>
                </a:ext>
              </a:extLst>
            </p:cNvPr>
            <p:cNvSpPr/>
            <p:nvPr/>
          </p:nvSpPr>
          <p:spPr>
            <a:xfrm>
              <a:off x="3060086" y="3424304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616498-4D3F-984A-B17D-45DFC76DF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2897" y="3077282"/>
              <a:ext cx="92190" cy="235016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A2C6E2-E936-604F-AE9F-5395B383771E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 flipV="1">
              <a:off x="2343402" y="2918687"/>
              <a:ext cx="784458" cy="569412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B45DB80-C31D-B343-A351-04327DC6C20E}"/>
                </a:ext>
              </a:extLst>
            </p:cNvPr>
            <p:cNvCxnSpPr>
              <a:cxnSpLocks/>
              <a:stCxn id="31" idx="2"/>
              <a:endCxn id="29" idx="6"/>
            </p:cNvCxnSpPr>
            <p:nvPr/>
          </p:nvCxnSpPr>
          <p:spPr>
            <a:xfrm flipH="1" flipV="1">
              <a:off x="2168666" y="3542280"/>
              <a:ext cx="891420" cy="99834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DF8F4E-04B8-124A-9A3B-F8934A63E099}"/>
              </a:ext>
            </a:extLst>
          </p:cNvPr>
          <p:cNvGrpSpPr/>
          <p:nvPr/>
        </p:nvGrpSpPr>
        <p:grpSpPr>
          <a:xfrm>
            <a:off x="8927520" y="4746274"/>
            <a:ext cx="2407530" cy="1868913"/>
            <a:chOff x="9530429" y="4645008"/>
            <a:chExt cx="2407530" cy="1868913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6C66782-8D69-4943-9B89-350ADBC0A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30429" y="4655638"/>
              <a:ext cx="2407530" cy="1858283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FE13383-A397-EC48-A665-AEEA9326BA11}"/>
                </a:ext>
              </a:extLst>
            </p:cNvPr>
            <p:cNvSpPr txBox="1"/>
            <p:nvPr/>
          </p:nvSpPr>
          <p:spPr>
            <a:xfrm>
              <a:off x="10102926" y="46450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*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B0808B3-7363-2440-AB67-B8C7A556D7B7}"/>
              </a:ext>
            </a:extLst>
          </p:cNvPr>
          <p:cNvSpPr/>
          <p:nvPr/>
        </p:nvSpPr>
        <p:spPr>
          <a:xfrm>
            <a:off x="8154320" y="6430521"/>
            <a:ext cx="3798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NetRSA &gt; RSA: </a:t>
            </a:r>
            <a:r>
              <a:rPr lang="fr" err="1">
                <a:latin typeface="Helvetica" pitchFamily="2" charset="0"/>
              </a:rPr>
              <a:t>t</a:t>
            </a:r>
            <a:r>
              <a:rPr lang="fr">
                <a:latin typeface="Helvetica" pitchFamily="2" charset="0"/>
              </a:rPr>
              <a:t>(17) = 2.40,p = 0.028</a:t>
            </a:r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729503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28637BF6-F65D-E746-8FD7-4165B26B808A}"/>
              </a:ext>
            </a:extLst>
          </p:cNvPr>
          <p:cNvSpPr/>
          <p:nvPr/>
        </p:nvSpPr>
        <p:spPr>
          <a:xfrm>
            <a:off x="9089406" y="2722479"/>
            <a:ext cx="515628" cy="485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4" name="Slide Number Placeholder 383">
            <a:extLst>
              <a:ext uri="{FF2B5EF4-FFF2-40B4-BE49-F238E27FC236}">
                <a16:creationId xmlns:a16="http://schemas.microsoft.com/office/drawing/2014/main" id="{6671A247-FEE3-F840-A3D8-F196EDFF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55</a:t>
            </a:fld>
            <a:endParaRPr lang="it-IT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37B78324-EBDC-2B48-B852-A67ED01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Regional</a:t>
            </a:r>
            <a:r>
              <a:rPr lang="it-IT"/>
              <a:t> RSA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6A70E410-3CC2-0F48-B7FF-0C76D211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072" y="1643580"/>
            <a:ext cx="4386678" cy="2526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9BC3D-CA64-3847-8568-5617C92AC462}"/>
              </a:ext>
            </a:extLst>
          </p:cNvPr>
          <p:cNvSpPr txBox="1"/>
          <p:nvPr/>
        </p:nvSpPr>
        <p:spPr>
          <a:xfrm rot="20434539">
            <a:off x="197008" y="2556123"/>
            <a:ext cx="25437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Object </a:t>
            </a:r>
            <a:r>
              <a:rPr lang="it-IT" sz="2600" err="1"/>
              <a:t>categories</a:t>
            </a:r>
            <a:endParaRPr lang="it-IT" sz="2600"/>
          </a:p>
        </p:txBody>
      </p:sp>
      <p:sp>
        <p:nvSpPr>
          <p:cNvPr id="18" name="Arrow">
            <a:extLst>
              <a:ext uri="{FF2B5EF4-FFF2-40B4-BE49-F238E27FC236}">
                <a16:creationId xmlns:a16="http://schemas.microsoft.com/office/drawing/2014/main" id="{505BF754-0581-BE44-AC58-BFDBE5A97225}"/>
              </a:ext>
            </a:extLst>
          </p:cNvPr>
          <p:cNvSpPr/>
          <p:nvPr/>
        </p:nvSpPr>
        <p:spPr>
          <a:xfrm rot="5400000">
            <a:off x="1753423" y="2754190"/>
            <a:ext cx="2298498" cy="304800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Arrow">
            <a:extLst>
              <a:ext uri="{FF2B5EF4-FFF2-40B4-BE49-F238E27FC236}">
                <a16:creationId xmlns:a16="http://schemas.microsoft.com/office/drawing/2014/main" id="{61053255-158B-C94C-9E65-74BAE8390CBC}"/>
              </a:ext>
            </a:extLst>
          </p:cNvPr>
          <p:cNvSpPr/>
          <p:nvPr/>
        </p:nvSpPr>
        <p:spPr>
          <a:xfrm>
            <a:off x="3055071" y="4194403"/>
            <a:ext cx="4386677" cy="231705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10D93-E4CA-024A-9867-778008D00BDE}"/>
              </a:ext>
            </a:extLst>
          </p:cNvPr>
          <p:cNvSpPr txBox="1"/>
          <p:nvPr/>
        </p:nvSpPr>
        <p:spPr>
          <a:xfrm>
            <a:off x="4229476" y="4264525"/>
            <a:ext cx="12400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Regions</a:t>
            </a:r>
            <a:endParaRPr lang="it-IT" sz="2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059FB9-A67D-9843-8418-FC92C83D79F9}"/>
              </a:ext>
            </a:extLst>
          </p:cNvPr>
          <p:cNvGrpSpPr>
            <a:grpSpLocks noChangeAspect="1"/>
          </p:cNvGrpSpPr>
          <p:nvPr/>
        </p:nvGrpSpPr>
        <p:grpSpPr>
          <a:xfrm>
            <a:off x="286456" y="4570077"/>
            <a:ext cx="1980000" cy="1741768"/>
            <a:chOff x="1171418" y="2229584"/>
            <a:chExt cx="2724450" cy="221678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D84A724-DFA5-0848-897B-5E52CEFEEFE3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A57DA63-5F23-8240-91F9-6CE873BCE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4C87A60-724B-D942-B6C2-A3258B7EC0A4}"/>
                  </a:ext>
                </a:extLst>
              </p:cNvPr>
              <p:cNvSpPr/>
              <p:nvPr/>
            </p:nvSpPr>
            <p:spPr>
              <a:xfrm>
                <a:off x="3999580" y="2042101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1742155-F836-8B4A-BDC1-04AC9ABC4CAC}"/>
                </a:ext>
              </a:extLst>
            </p:cNvPr>
            <p:cNvSpPr/>
            <p:nvPr/>
          </p:nvSpPr>
          <p:spPr>
            <a:xfrm>
              <a:off x="3005260" y="3049654"/>
              <a:ext cx="462793" cy="435620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Picture 41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7814EAEE-0EC2-1F44-8AE4-F51DD2488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3021350" y="5197656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3" name="Picture 42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A1BD9B66-2C9D-6844-B9CC-1E19D3365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3731024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4" name="Picture 43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F4E8A667-CABD-AA41-8005-5CA0F405B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4805796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7110334-404A-9341-998E-DA339713AF44}"/>
              </a:ext>
            </a:extLst>
          </p:cNvPr>
          <p:cNvGrpSpPr/>
          <p:nvPr/>
        </p:nvGrpSpPr>
        <p:grpSpPr>
          <a:xfrm>
            <a:off x="4661760" y="5680731"/>
            <a:ext cx="398343" cy="91121"/>
            <a:chOff x="6720605" y="3935661"/>
            <a:chExt cx="441844" cy="108000"/>
          </a:xfrm>
          <a:scene3d>
            <a:camera prst="isometricRightUp"/>
            <a:lightRig rig="twoPt" dir="t"/>
          </a:scene3d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840A13C-4355-8C47-9587-345B3855642B}"/>
                </a:ext>
              </a:extLst>
            </p:cNvPr>
            <p:cNvSpPr/>
            <p:nvPr/>
          </p:nvSpPr>
          <p:spPr>
            <a:xfrm>
              <a:off x="6720605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3EE90F6-4B7F-3242-8113-DC7A710F5B2D}"/>
                </a:ext>
              </a:extLst>
            </p:cNvPr>
            <p:cNvSpPr/>
            <p:nvPr/>
          </p:nvSpPr>
          <p:spPr>
            <a:xfrm>
              <a:off x="6887527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CE61B6-EDB1-554D-81CF-A826913F3923}"/>
                </a:ext>
              </a:extLst>
            </p:cNvPr>
            <p:cNvSpPr/>
            <p:nvPr/>
          </p:nvSpPr>
          <p:spPr>
            <a:xfrm>
              <a:off x="7054449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21F69A-EEB4-BF4C-BA2A-2B6F1AE581C5}"/>
              </a:ext>
            </a:extLst>
          </p:cNvPr>
          <p:cNvGrpSpPr/>
          <p:nvPr/>
        </p:nvGrpSpPr>
        <p:grpSpPr>
          <a:xfrm>
            <a:off x="8610600" y="1643580"/>
            <a:ext cx="2724450" cy="2216789"/>
            <a:chOff x="1171418" y="2229584"/>
            <a:chExt cx="2724450" cy="221678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3C357EC-AA4E-E649-B8B8-716CE2AD8DFF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995D53E-84B1-8A44-BB44-5BA67363E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B04CF81-39BB-2341-8544-25125660F70F}"/>
                  </a:ext>
                </a:extLst>
              </p:cNvPr>
              <p:cNvSpPr/>
              <p:nvPr/>
            </p:nvSpPr>
            <p:spPr>
              <a:xfrm>
                <a:off x="2895610" y="1618616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34BD12-C1B6-F845-AF5B-90887E9018EA}"/>
                  </a:ext>
                </a:extLst>
              </p:cNvPr>
              <p:cNvSpPr/>
              <p:nvPr/>
            </p:nvSpPr>
            <p:spPr>
              <a:xfrm>
                <a:off x="4050878" y="2410044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F5A8A5-F839-8349-AE94-31687DE6DDBE}"/>
                </a:ext>
              </a:extLst>
            </p:cNvPr>
            <p:cNvSpPr/>
            <p:nvPr/>
          </p:nvSpPr>
          <p:spPr>
            <a:xfrm>
              <a:off x="1627165" y="3290097"/>
              <a:ext cx="541501" cy="504366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0CE737D-B3B9-A445-AE6D-8AB201D7F959}"/>
                </a:ext>
              </a:extLst>
            </p:cNvPr>
            <p:cNvSpPr/>
            <p:nvPr/>
          </p:nvSpPr>
          <p:spPr>
            <a:xfrm>
              <a:off x="1888958" y="2627528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F11B1FA-B0CA-C547-BDE3-6592F0E6ABA2}"/>
                </a:ext>
              </a:extLst>
            </p:cNvPr>
            <p:cNvSpPr/>
            <p:nvPr/>
          </p:nvSpPr>
          <p:spPr>
            <a:xfrm>
              <a:off x="3060086" y="3424304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616498-4D3F-984A-B17D-45DFC76DF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2897" y="3077282"/>
              <a:ext cx="92190" cy="235016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A2C6E2-E936-604F-AE9F-5395B383771E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 flipV="1">
              <a:off x="2343402" y="2918687"/>
              <a:ext cx="784458" cy="569412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B45DB80-C31D-B343-A351-04327DC6C20E}"/>
                </a:ext>
              </a:extLst>
            </p:cNvPr>
            <p:cNvCxnSpPr>
              <a:cxnSpLocks/>
              <a:stCxn id="31" idx="2"/>
              <a:endCxn id="29" idx="6"/>
            </p:cNvCxnSpPr>
            <p:nvPr/>
          </p:nvCxnSpPr>
          <p:spPr>
            <a:xfrm flipH="1" flipV="1">
              <a:off x="2168666" y="3542280"/>
              <a:ext cx="891420" cy="99834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DF8F4E-04B8-124A-9A3B-F8934A63E099}"/>
              </a:ext>
            </a:extLst>
          </p:cNvPr>
          <p:cNvGrpSpPr/>
          <p:nvPr/>
        </p:nvGrpSpPr>
        <p:grpSpPr>
          <a:xfrm>
            <a:off x="8927520" y="4746274"/>
            <a:ext cx="2407530" cy="1868913"/>
            <a:chOff x="9530429" y="4645008"/>
            <a:chExt cx="2407530" cy="1868913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6C66782-8D69-4943-9B89-350ADBC0A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30429" y="4655638"/>
              <a:ext cx="2407530" cy="1858283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FE13383-A397-EC48-A665-AEEA9326BA11}"/>
                </a:ext>
              </a:extLst>
            </p:cNvPr>
            <p:cNvSpPr txBox="1"/>
            <p:nvPr/>
          </p:nvSpPr>
          <p:spPr>
            <a:xfrm>
              <a:off x="10102926" y="46450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*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B0808B3-7363-2440-AB67-B8C7A556D7B7}"/>
              </a:ext>
            </a:extLst>
          </p:cNvPr>
          <p:cNvSpPr/>
          <p:nvPr/>
        </p:nvSpPr>
        <p:spPr>
          <a:xfrm>
            <a:off x="8154320" y="6430521"/>
            <a:ext cx="3798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NetRSA &gt; RSA: </a:t>
            </a:r>
            <a:r>
              <a:rPr lang="fr" err="1">
                <a:latin typeface="Helvetica" pitchFamily="2" charset="0"/>
              </a:rPr>
              <a:t>t</a:t>
            </a:r>
            <a:r>
              <a:rPr lang="fr">
                <a:latin typeface="Helvetica" pitchFamily="2" charset="0"/>
              </a:rPr>
              <a:t>(17) = 2.40,p = 0.028</a:t>
            </a:r>
            <a:endParaRPr lang="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3567A0-D075-4B48-BD75-9652FEFAC188}"/>
              </a:ext>
            </a:extLst>
          </p:cNvPr>
          <p:cNvSpPr/>
          <p:nvPr/>
        </p:nvSpPr>
        <p:spPr>
          <a:xfrm>
            <a:off x="8431048" y="4326080"/>
            <a:ext cx="347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/>
              <a:t>Non-</a:t>
            </a:r>
            <a:r>
              <a:rPr lang="it-IT" err="1"/>
              <a:t>reduntant</a:t>
            </a:r>
            <a:r>
              <a:rPr lang="en-US"/>
              <a:t> information</a:t>
            </a:r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7472275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85D07-8E57-554C-9E32-CBE49B6974B8}"/>
              </a:ext>
            </a:extLst>
          </p:cNvPr>
          <p:cNvSpPr txBox="1"/>
          <p:nvPr/>
        </p:nvSpPr>
        <p:spPr>
          <a:xfrm>
            <a:off x="283510" y="1415147"/>
            <a:ext cx="825379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dirty="0"/>
              <a:t> - Object </a:t>
            </a:r>
            <a:r>
              <a:rPr lang="it-IT" sz="2600" dirty="0" err="1"/>
              <a:t>knowledge</a:t>
            </a:r>
            <a:r>
              <a:rPr lang="it-IT" sz="2600" dirty="0"/>
              <a:t> </a:t>
            </a:r>
            <a:r>
              <a:rPr lang="it-IT" sz="2600" dirty="0" err="1"/>
              <a:t>is</a:t>
            </a:r>
            <a:r>
              <a:rPr lang="it-IT" sz="2600" dirty="0"/>
              <a:t> </a:t>
            </a:r>
            <a:r>
              <a:rPr lang="it-IT" sz="2600" dirty="0" err="1"/>
              <a:t>represented</a:t>
            </a:r>
            <a:r>
              <a:rPr lang="it-IT" sz="2600" dirty="0"/>
              <a:t> in multiple brain </a:t>
            </a:r>
            <a:r>
              <a:rPr lang="it-IT" sz="2600" dirty="0" err="1"/>
              <a:t>regions</a:t>
            </a:r>
            <a:endParaRPr lang="it-IT" sz="2600" dirty="0"/>
          </a:p>
          <a:p>
            <a:r>
              <a:rPr lang="it-IT" sz="2600" dirty="0"/>
              <a:t> - Information </a:t>
            </a:r>
            <a:r>
              <a:rPr lang="it-IT" sz="2600" dirty="0" err="1"/>
              <a:t>within</a:t>
            </a:r>
            <a:r>
              <a:rPr lang="it-IT" sz="2600" dirty="0"/>
              <a:t> </a:t>
            </a:r>
            <a:r>
              <a:rPr lang="it-IT" sz="2600" dirty="0" err="1"/>
              <a:t>semantic</a:t>
            </a:r>
            <a:r>
              <a:rPr lang="it-IT" sz="2600" dirty="0"/>
              <a:t> </a:t>
            </a:r>
            <a:r>
              <a:rPr lang="it-IT" sz="2600" dirty="0" err="1"/>
              <a:t>regions</a:t>
            </a:r>
            <a:r>
              <a:rPr lang="it-IT" sz="2600" dirty="0"/>
              <a:t> </a:t>
            </a:r>
            <a:r>
              <a:rPr lang="it-IT" sz="2600" dirty="0" err="1"/>
              <a:t>is</a:t>
            </a:r>
            <a:r>
              <a:rPr lang="it-IT" sz="2600" dirty="0"/>
              <a:t> non-</a:t>
            </a:r>
            <a:r>
              <a:rPr lang="it-IT" sz="2600" dirty="0" err="1"/>
              <a:t>redundant</a:t>
            </a:r>
            <a:endParaRPr lang="it-IT" sz="2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039021-FDB8-454A-B3D7-BB63D29B9AD0}"/>
              </a:ext>
            </a:extLst>
          </p:cNvPr>
          <p:cNvGrpSpPr>
            <a:grpSpLocks noChangeAspect="1"/>
          </p:cNvGrpSpPr>
          <p:nvPr/>
        </p:nvGrpSpPr>
        <p:grpSpPr>
          <a:xfrm>
            <a:off x="851446" y="4084601"/>
            <a:ext cx="1980000" cy="1741768"/>
            <a:chOff x="1171418" y="2229584"/>
            <a:chExt cx="2724450" cy="22167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9C0A36-26DE-6840-BCB3-BA6654481AAC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62B5603-CBC4-2643-9881-058AB5C93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B282584-D482-D84C-96F0-844B6A0B2A5A}"/>
                  </a:ext>
                </a:extLst>
              </p:cNvPr>
              <p:cNvSpPr/>
              <p:nvPr/>
            </p:nvSpPr>
            <p:spPr>
              <a:xfrm>
                <a:off x="2663372" y="2320605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6B1594-EE72-3045-B1B8-C39CD9B44D88}"/>
                  </a:ext>
                </a:extLst>
              </p:cNvPr>
              <p:cNvSpPr/>
              <p:nvPr/>
            </p:nvSpPr>
            <p:spPr>
              <a:xfrm>
                <a:off x="2870726" y="1612953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567F8A2-BD6E-E348-88EC-E40692D0A15A}"/>
                  </a:ext>
                </a:extLst>
              </p:cNvPr>
              <p:cNvSpPr/>
              <p:nvPr/>
            </p:nvSpPr>
            <p:spPr>
              <a:xfrm>
                <a:off x="4037833" y="2413441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E753033-8BCC-6746-87ED-0463D3E2C0FE}"/>
                </a:ext>
              </a:extLst>
            </p:cNvPr>
            <p:cNvSpPr/>
            <p:nvPr/>
          </p:nvSpPr>
          <p:spPr>
            <a:xfrm>
              <a:off x="1688439" y="3312297"/>
              <a:ext cx="4405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1BC4B2-FBBB-924E-B1CF-E0EFB09ABF82}"/>
                </a:ext>
              </a:extLst>
            </p:cNvPr>
            <p:cNvSpPr/>
            <p:nvPr/>
          </p:nvSpPr>
          <p:spPr>
            <a:xfrm>
              <a:off x="1888958" y="2627528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B457CBF-BD2C-8143-9DB3-5E6CC97065EA}"/>
                </a:ext>
              </a:extLst>
            </p:cNvPr>
            <p:cNvSpPr/>
            <p:nvPr/>
          </p:nvSpPr>
          <p:spPr>
            <a:xfrm>
              <a:off x="3060086" y="3424304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99CED8A-0F50-3347-B429-AD4239AB5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2897" y="3077282"/>
              <a:ext cx="92190" cy="235016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4F45FF-48BA-854F-83F0-5FCE69AC81F8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2343402" y="2918687"/>
              <a:ext cx="784458" cy="569412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1902CA5-472A-E949-8845-C96EF91FF251}"/>
                </a:ext>
              </a:extLst>
            </p:cNvPr>
            <p:cNvCxnSpPr>
              <a:cxnSpLocks/>
              <a:stCxn id="11" idx="2"/>
              <a:endCxn id="9" idx="6"/>
            </p:cNvCxnSpPr>
            <p:nvPr/>
          </p:nvCxnSpPr>
          <p:spPr>
            <a:xfrm flipH="1" flipV="1">
              <a:off x="2129032" y="3530108"/>
              <a:ext cx="931055" cy="112006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F45EC7-D646-EB4F-953B-604739946F3C}"/>
              </a:ext>
            </a:extLst>
          </p:cNvPr>
          <p:cNvGrpSpPr>
            <a:grpSpLocks noChangeAspect="1"/>
          </p:cNvGrpSpPr>
          <p:nvPr/>
        </p:nvGrpSpPr>
        <p:grpSpPr>
          <a:xfrm>
            <a:off x="3201356" y="4114097"/>
            <a:ext cx="1980000" cy="1741768"/>
            <a:chOff x="1171418" y="2229584"/>
            <a:chExt cx="2724450" cy="221678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629399-7DF0-F742-BBE3-F464BA3668A7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0EFD42A-5DE3-7044-BD10-F62A749DA5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4E0DCA9-0018-B647-831A-0F0EC2C9F850}"/>
                  </a:ext>
                </a:extLst>
              </p:cNvPr>
              <p:cNvSpPr/>
              <p:nvPr/>
            </p:nvSpPr>
            <p:spPr>
              <a:xfrm>
                <a:off x="2663372" y="2320605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586AB65-3671-8B4A-848E-5844FA8E0748}"/>
                  </a:ext>
                </a:extLst>
              </p:cNvPr>
              <p:cNvSpPr/>
              <p:nvPr/>
            </p:nvSpPr>
            <p:spPr>
              <a:xfrm>
                <a:off x="4037833" y="2413441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7628A7D-2598-424E-AEA5-729A21CFCD2E}"/>
                </a:ext>
              </a:extLst>
            </p:cNvPr>
            <p:cNvSpPr/>
            <p:nvPr/>
          </p:nvSpPr>
          <p:spPr>
            <a:xfrm>
              <a:off x="1669052" y="3328159"/>
              <a:ext cx="462793" cy="435620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4FA0B4BB-44E2-1641-9D9E-31A33527FB48}"/>
              </a:ext>
            </a:extLst>
          </p:cNvPr>
          <p:cNvSpPr/>
          <p:nvPr/>
        </p:nvSpPr>
        <p:spPr>
          <a:xfrm>
            <a:off x="3737415" y="4433685"/>
            <a:ext cx="313284" cy="328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BC6ECC4-3A5E-F644-84FA-338F1EA945D8}"/>
              </a:ext>
            </a:extLst>
          </p:cNvPr>
          <p:cNvSpPr/>
          <p:nvPr/>
        </p:nvSpPr>
        <p:spPr>
          <a:xfrm>
            <a:off x="3741508" y="4426767"/>
            <a:ext cx="336336" cy="342274"/>
          </a:xfrm>
          <a:prstGeom prst="ellipse">
            <a:avLst/>
          </a:prstGeom>
          <a:noFill/>
          <a:ln w="41275">
            <a:solidFill>
              <a:srgbClr val="99D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80409D-FD48-E745-9C45-7844FCB6BC1A}"/>
              </a:ext>
            </a:extLst>
          </p:cNvPr>
          <p:cNvSpPr/>
          <p:nvPr/>
        </p:nvSpPr>
        <p:spPr>
          <a:xfrm>
            <a:off x="4552943" y="5057923"/>
            <a:ext cx="336336" cy="342274"/>
          </a:xfrm>
          <a:prstGeom prst="ellipse">
            <a:avLst/>
          </a:prstGeom>
          <a:noFill/>
          <a:ln w="41275">
            <a:solidFill>
              <a:srgbClr val="99D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DF0755D1-2054-8340-9C4D-EB067C1B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56</a:t>
            </a:fld>
            <a:endParaRPr lang="it-IT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2FA2DF5-F59E-024E-869D-CE93BFD43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Interim </a:t>
            </a:r>
            <a:r>
              <a:rPr lang="it-IT" err="1"/>
              <a:t>Summary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58790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C9365-5049-BF4C-B0CC-E8B5BF2110C2}"/>
              </a:ext>
            </a:extLst>
          </p:cNvPr>
          <p:cNvSpPr txBox="1"/>
          <p:nvPr/>
        </p:nvSpPr>
        <p:spPr>
          <a:xfrm flipH="1">
            <a:off x="776748" y="1414685"/>
            <a:ext cx="67536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dirty="0"/>
              <a:t> - General: </a:t>
            </a:r>
            <a:r>
              <a:rPr lang="it-IT" sz="2600" dirty="0" err="1"/>
              <a:t>Different</a:t>
            </a:r>
            <a:r>
              <a:rPr lang="it-IT" sz="2600" dirty="0"/>
              <a:t> </a:t>
            </a:r>
            <a:r>
              <a:rPr lang="it-IT" sz="2600" dirty="0" err="1"/>
              <a:t>semantic</a:t>
            </a:r>
            <a:r>
              <a:rPr lang="it-IT" sz="2600" dirty="0"/>
              <a:t> information (</a:t>
            </a:r>
            <a:r>
              <a:rPr lang="it-IT" sz="2600" dirty="0" err="1"/>
              <a:t>person</a:t>
            </a:r>
            <a:r>
              <a:rPr lang="it-IT" sz="2600" dirty="0"/>
              <a:t> and </a:t>
            </a:r>
            <a:r>
              <a:rPr lang="it-IT" sz="2600" dirty="0" err="1"/>
              <a:t>object</a:t>
            </a:r>
            <a:r>
              <a:rPr lang="it-IT" sz="2600" dirty="0"/>
              <a:t> </a:t>
            </a:r>
            <a:r>
              <a:rPr lang="it-IT" sz="2600" dirty="0" err="1"/>
              <a:t>knowledge</a:t>
            </a:r>
            <a:r>
              <a:rPr lang="it-IT" sz="2600" dirty="0"/>
              <a:t>) are </a:t>
            </a:r>
            <a:r>
              <a:rPr lang="it-IT" sz="2600" dirty="0" err="1"/>
              <a:t>represented</a:t>
            </a:r>
            <a:r>
              <a:rPr lang="it-IT" sz="2600" dirty="0"/>
              <a:t> in </a:t>
            </a:r>
            <a:r>
              <a:rPr lang="it-IT" sz="2600" dirty="0" err="1"/>
              <a:t>overlapping</a:t>
            </a:r>
            <a:r>
              <a:rPr lang="it-IT" sz="2600" dirty="0"/>
              <a:t> </a:t>
            </a:r>
            <a:r>
              <a:rPr lang="it-IT" sz="2600" dirty="0" err="1"/>
              <a:t>neural</a:t>
            </a:r>
            <a:r>
              <a:rPr lang="it-IT" sz="2600" dirty="0"/>
              <a:t> </a:t>
            </a:r>
            <a:r>
              <a:rPr lang="it-IT" sz="2600" dirty="0" err="1"/>
              <a:t>substrates</a:t>
            </a:r>
            <a:endParaRPr lang="it-IT" sz="2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AADEA-E961-124A-9C5C-78E135A3FA52}"/>
              </a:ext>
            </a:extLst>
          </p:cNvPr>
          <p:cNvSpPr txBox="1"/>
          <p:nvPr/>
        </p:nvSpPr>
        <p:spPr>
          <a:xfrm flipH="1">
            <a:off x="772158" y="2756612"/>
            <a:ext cx="71233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dirty="0"/>
              <a:t> - </a:t>
            </a:r>
            <a:r>
              <a:rPr lang="it-IT" sz="2600" dirty="0" err="1"/>
              <a:t>Tuned</a:t>
            </a:r>
            <a:r>
              <a:rPr lang="it-IT" sz="2600" dirty="0"/>
              <a:t>: </a:t>
            </a:r>
            <a:r>
              <a:rPr lang="it-IT" sz="2600" dirty="0" err="1"/>
              <a:t>While</a:t>
            </a:r>
            <a:r>
              <a:rPr lang="it-IT" sz="2600" dirty="0"/>
              <a:t> </a:t>
            </a:r>
            <a:r>
              <a:rPr lang="it-IT" sz="2600" dirty="0" err="1"/>
              <a:t>responding</a:t>
            </a:r>
            <a:r>
              <a:rPr lang="it-IT" sz="2600" dirty="0"/>
              <a:t> to </a:t>
            </a:r>
            <a:r>
              <a:rPr lang="it-IT" sz="2600" dirty="0" err="1"/>
              <a:t>most</a:t>
            </a:r>
            <a:r>
              <a:rPr lang="it-IT" sz="2600" dirty="0"/>
              <a:t> </a:t>
            </a:r>
            <a:r>
              <a:rPr lang="it-IT" sz="2600" dirty="0" err="1"/>
              <a:t>kinds</a:t>
            </a:r>
            <a:r>
              <a:rPr lang="it-IT" sz="2600" dirty="0"/>
              <a:t> of </a:t>
            </a:r>
            <a:r>
              <a:rPr lang="it-IT" sz="2600" dirty="0" err="1"/>
              <a:t>knowledge</a:t>
            </a:r>
            <a:r>
              <a:rPr lang="it-IT" sz="2600" dirty="0"/>
              <a:t>, </a:t>
            </a:r>
            <a:r>
              <a:rPr lang="it-IT" sz="2600" dirty="0" err="1"/>
              <a:t>regions</a:t>
            </a:r>
            <a:r>
              <a:rPr lang="it-IT" sz="2600" dirty="0"/>
              <a:t> </a:t>
            </a:r>
            <a:r>
              <a:rPr lang="it-IT" sz="2600" dirty="0" err="1"/>
              <a:t>have</a:t>
            </a:r>
            <a:r>
              <a:rPr lang="it-IT" sz="2600" dirty="0"/>
              <a:t> </a:t>
            </a:r>
            <a:r>
              <a:rPr lang="it-IT" sz="2600" dirty="0" err="1"/>
              <a:t>different</a:t>
            </a:r>
            <a:r>
              <a:rPr lang="it-IT" sz="2600" dirty="0"/>
              <a:t> </a:t>
            </a:r>
            <a:r>
              <a:rPr lang="it-IT" sz="2600" dirty="0" err="1"/>
              <a:t>preferences</a:t>
            </a:r>
            <a:endParaRPr lang="it-IT" sz="2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82347-21EE-2B43-B217-A51E84D12F56}"/>
              </a:ext>
            </a:extLst>
          </p:cNvPr>
          <p:cNvSpPr txBox="1"/>
          <p:nvPr/>
        </p:nvSpPr>
        <p:spPr>
          <a:xfrm flipH="1">
            <a:off x="772158" y="4935975"/>
            <a:ext cx="75234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dirty="0"/>
              <a:t> - Distributed: </a:t>
            </a:r>
            <a:r>
              <a:rPr lang="it-IT" sz="2600" dirty="0" err="1"/>
              <a:t>Regional</a:t>
            </a:r>
            <a:r>
              <a:rPr lang="it-IT" sz="2600" dirty="0"/>
              <a:t> </a:t>
            </a:r>
            <a:r>
              <a:rPr lang="it-IT" sz="2600" dirty="0" err="1"/>
              <a:t>preferences</a:t>
            </a:r>
            <a:r>
              <a:rPr lang="it-IT" sz="2600" dirty="0"/>
              <a:t> are </a:t>
            </a:r>
            <a:r>
              <a:rPr lang="it-IT" sz="2600" dirty="0" err="1"/>
              <a:t>complementary</a:t>
            </a:r>
            <a:r>
              <a:rPr lang="it-IT" sz="2600" dirty="0"/>
              <a:t>, </a:t>
            </a:r>
            <a:r>
              <a:rPr lang="it-IT" sz="2600" dirty="0" err="1"/>
              <a:t>contributing</a:t>
            </a:r>
            <a:r>
              <a:rPr lang="it-IT" sz="2600" dirty="0"/>
              <a:t> to </a:t>
            </a:r>
            <a:r>
              <a:rPr lang="it-IT" sz="2600" dirty="0" err="1"/>
              <a:t>larger</a:t>
            </a:r>
            <a:r>
              <a:rPr lang="it-IT" sz="2600" dirty="0"/>
              <a:t> </a:t>
            </a:r>
            <a:r>
              <a:rPr lang="it-IT" sz="2600" dirty="0" err="1"/>
              <a:t>representation</a:t>
            </a:r>
            <a:r>
              <a:rPr lang="it-IT" sz="2600" dirty="0"/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C0616-20EB-D640-8FF7-10957419B98A}"/>
              </a:ext>
            </a:extLst>
          </p:cNvPr>
          <p:cNvSpPr txBox="1"/>
          <p:nvPr/>
        </p:nvSpPr>
        <p:spPr>
          <a:xfrm flipH="1">
            <a:off x="772158" y="3799749"/>
            <a:ext cx="77084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dirty="0"/>
              <a:t> - </a:t>
            </a:r>
            <a:r>
              <a:rPr lang="it-IT" sz="2600" dirty="0" err="1"/>
              <a:t>Stable</a:t>
            </a:r>
            <a:r>
              <a:rPr lang="it-IT" sz="2600" dirty="0"/>
              <a:t>: </a:t>
            </a:r>
            <a:r>
              <a:rPr lang="it-IT" sz="2600" dirty="0" err="1"/>
              <a:t>person-knowledge</a:t>
            </a:r>
            <a:r>
              <a:rPr lang="it-IT" sz="2600" dirty="0"/>
              <a:t> </a:t>
            </a:r>
            <a:r>
              <a:rPr lang="it-IT" sz="2600" dirty="0" err="1"/>
              <a:t>representation</a:t>
            </a:r>
            <a:r>
              <a:rPr lang="it-IT" sz="2600" dirty="0"/>
              <a:t> </a:t>
            </a:r>
            <a:r>
              <a:rPr lang="it-IT" sz="2600" dirty="0" err="1"/>
              <a:t>is</a:t>
            </a:r>
            <a:r>
              <a:rPr lang="it-IT" sz="2600" dirty="0"/>
              <a:t> </a:t>
            </a:r>
            <a:r>
              <a:rPr lang="it-IT" sz="2600" dirty="0" err="1"/>
              <a:t>stable</a:t>
            </a:r>
            <a:r>
              <a:rPr lang="it-IT" sz="2600" dirty="0"/>
              <a:t> </a:t>
            </a:r>
            <a:r>
              <a:rPr lang="it-IT" sz="2600" dirty="0" err="1"/>
              <a:t>across</a:t>
            </a:r>
            <a:r>
              <a:rPr lang="it-IT" sz="2600" dirty="0"/>
              <a:t> </a:t>
            </a:r>
            <a:r>
              <a:rPr lang="it-IT" sz="2600" dirty="0" err="1"/>
              <a:t>modalities</a:t>
            </a:r>
            <a:r>
              <a:rPr lang="it-IT" sz="2600" dirty="0"/>
              <a:t>, </a:t>
            </a:r>
            <a:r>
              <a:rPr lang="it-IT" sz="2600" dirty="0" err="1"/>
              <a:t>conceptual</a:t>
            </a:r>
            <a:r>
              <a:rPr lang="it-IT" sz="2600" dirty="0"/>
              <a:t> in nature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2F4848-8561-1E43-B33E-AEB77388C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57</a:t>
            </a:fld>
            <a:endParaRPr lang="it-IT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9F05A62-2D55-644A-B6CC-B979A18CB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dirty="0" err="1"/>
              <a:t>Summary</a:t>
            </a:r>
            <a:r>
              <a:rPr lang="it-IT" dirty="0"/>
              <a:t> of </a:t>
            </a:r>
            <a:r>
              <a:rPr lang="it-IT" dirty="0" err="1"/>
              <a:t>findings</a:t>
            </a:r>
            <a:r>
              <a:rPr lang="it-IT" dirty="0"/>
              <a:t> (</a:t>
            </a:r>
            <a:r>
              <a:rPr lang="it-IT" dirty="0" err="1"/>
              <a:t>Person</a:t>
            </a:r>
            <a:r>
              <a:rPr lang="it-IT" dirty="0"/>
              <a:t> &amp; Object </a:t>
            </a:r>
            <a:r>
              <a:rPr lang="it-IT" dirty="0" err="1"/>
              <a:t>knowledge</a:t>
            </a:r>
            <a:r>
              <a:rPr lang="it-IT" dirty="0"/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C15B4-9AA9-2141-92CD-1EA38CED3DBE}"/>
              </a:ext>
            </a:extLst>
          </p:cNvPr>
          <p:cNvGrpSpPr/>
          <p:nvPr/>
        </p:nvGrpSpPr>
        <p:grpSpPr>
          <a:xfrm>
            <a:off x="8238138" y="1845477"/>
            <a:ext cx="3706211" cy="1221859"/>
            <a:chOff x="8238138" y="1360117"/>
            <a:chExt cx="3706211" cy="12218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03F316-0D89-9643-94B3-3BBD6B044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8138" y="1360117"/>
              <a:ext cx="2125510" cy="1036719"/>
            </a:xfrm>
            <a:prstGeom prst="rect">
              <a:avLst/>
            </a:prstGeom>
          </p:spPr>
        </p:pic>
        <p:pic>
          <p:nvPicPr>
            <p:cNvPr id="6" name="Picture 5" descr="A picture containing sky&#10;&#10;Description automatically generated">
              <a:extLst>
                <a:ext uri="{FF2B5EF4-FFF2-40B4-BE49-F238E27FC236}">
                  <a16:creationId xmlns:a16="http://schemas.microsoft.com/office/drawing/2014/main" id="{8FE94A61-FFB5-FE4D-B035-D3BAE3795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4408" y="1360117"/>
              <a:ext cx="1489941" cy="1221859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1CC7C5-1832-6C4F-A6A9-60817B748DB4}"/>
              </a:ext>
            </a:extLst>
          </p:cNvPr>
          <p:cNvGrpSpPr/>
          <p:nvPr/>
        </p:nvGrpSpPr>
        <p:grpSpPr>
          <a:xfrm>
            <a:off x="8816614" y="3232417"/>
            <a:ext cx="2052907" cy="1360425"/>
            <a:chOff x="9116364" y="3895195"/>
            <a:chExt cx="1658195" cy="1147935"/>
          </a:xfrm>
        </p:grpSpPr>
        <p:pic>
          <p:nvPicPr>
            <p:cNvPr id="10" name="Picture 9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8ADAEAA9-6C7B-D740-AA68-C5034DD8E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16364" y="3919195"/>
              <a:ext cx="824219" cy="1123935"/>
            </a:xfrm>
            <a:prstGeom prst="rect">
              <a:avLst/>
            </a:prstGeom>
          </p:spPr>
        </p:pic>
        <p:pic>
          <p:nvPicPr>
            <p:cNvPr id="14" name="Picture 13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FE590827-665F-D840-91D5-ECB622060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34256" y="3895195"/>
              <a:ext cx="640303" cy="1083066"/>
            </a:xfrm>
            <a:prstGeom prst="rect">
              <a:avLst/>
            </a:prstGeom>
          </p:spPr>
        </p:pic>
      </p:grpSp>
      <p:pic>
        <p:nvPicPr>
          <p:cNvPr id="20" name="Picture 19" descr="A picture containing athletic game&#10;&#10;Description automatically generated">
            <a:extLst>
              <a:ext uri="{FF2B5EF4-FFF2-40B4-BE49-F238E27FC236}">
                <a16:creationId xmlns:a16="http://schemas.microsoft.com/office/drawing/2014/main" id="{98A38337-EFF9-E04C-BBE6-5120F07FF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0201" y="4886953"/>
            <a:ext cx="1438641" cy="1221859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2C685434-3B9E-834E-A50C-97EB572A8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600" y="4947684"/>
            <a:ext cx="1438641" cy="11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333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A5D40-4B95-C340-B741-FC8B7FC7FFB5}"/>
              </a:ext>
            </a:extLst>
          </p:cNvPr>
          <p:cNvSpPr txBox="1"/>
          <p:nvPr/>
        </p:nvSpPr>
        <p:spPr>
          <a:xfrm>
            <a:off x="705031" y="1427999"/>
            <a:ext cx="942123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 </a:t>
            </a:r>
            <a:r>
              <a:rPr lang="it-IT" sz="2600" dirty="0"/>
              <a:t>- Multiple </a:t>
            </a:r>
            <a:r>
              <a:rPr lang="it-IT" sz="2600" dirty="0" err="1"/>
              <a:t>sources</a:t>
            </a:r>
            <a:r>
              <a:rPr lang="it-IT" sz="2600" dirty="0"/>
              <a:t> of information are </a:t>
            </a:r>
            <a:r>
              <a:rPr lang="it-IT" sz="2600" dirty="0" err="1"/>
              <a:t>represented</a:t>
            </a:r>
            <a:r>
              <a:rPr lang="it-IT" sz="2600" dirty="0"/>
              <a:t> in multiple ‘</a:t>
            </a:r>
            <a:r>
              <a:rPr lang="it-IT" sz="2600" dirty="0" err="1"/>
              <a:t>hubs</a:t>
            </a:r>
            <a:r>
              <a:rPr lang="it-IT" sz="2600" dirty="0"/>
              <a:t>’ </a:t>
            </a:r>
          </a:p>
          <a:p>
            <a:endParaRPr lang="it-IT" sz="2600" dirty="0"/>
          </a:p>
          <a:p>
            <a:r>
              <a:rPr lang="it-IT" sz="2600" dirty="0"/>
              <a:t> - Non-</a:t>
            </a:r>
            <a:r>
              <a:rPr lang="it-IT" sz="2600" dirty="0" err="1"/>
              <a:t>redundant</a:t>
            </a:r>
            <a:r>
              <a:rPr lang="it-IT" sz="2600" dirty="0"/>
              <a:t>, </a:t>
            </a:r>
            <a:r>
              <a:rPr lang="it-IT" sz="2600" dirty="0" err="1"/>
              <a:t>complementary</a:t>
            </a:r>
            <a:r>
              <a:rPr lang="it-IT" sz="2600" dirty="0"/>
              <a:t> </a:t>
            </a:r>
            <a:r>
              <a:rPr lang="it-IT" sz="2600" dirty="0" err="1"/>
              <a:t>system</a:t>
            </a:r>
            <a:endParaRPr lang="it-IT" sz="2600" dirty="0"/>
          </a:p>
          <a:p>
            <a:endParaRPr lang="it-IT" sz="2600" dirty="0"/>
          </a:p>
          <a:p>
            <a:r>
              <a:rPr lang="it-IT" sz="2600" dirty="0"/>
              <a:t> - </a:t>
            </a:r>
            <a:r>
              <a:rPr lang="it-IT" sz="2600" dirty="0" err="1"/>
              <a:t>Regions</a:t>
            </a:r>
            <a:r>
              <a:rPr lang="it-IT" sz="2600" dirty="0"/>
              <a:t> work </a:t>
            </a:r>
            <a:r>
              <a:rPr lang="it-IT" sz="2600" dirty="0" err="1"/>
              <a:t>together</a:t>
            </a:r>
            <a:r>
              <a:rPr lang="it-IT" sz="2600" dirty="0"/>
              <a:t> for an </a:t>
            </a:r>
            <a:r>
              <a:rPr lang="it-IT" sz="2600" dirty="0" err="1"/>
              <a:t>even</a:t>
            </a:r>
            <a:r>
              <a:rPr lang="it-IT" sz="2600" dirty="0"/>
              <a:t> more </a:t>
            </a:r>
            <a:r>
              <a:rPr lang="it-IT" sz="2600" dirty="0" err="1"/>
              <a:t>complex</a:t>
            </a:r>
            <a:r>
              <a:rPr lang="it-IT" sz="2600" dirty="0"/>
              <a:t> </a:t>
            </a:r>
            <a:r>
              <a:rPr lang="it-IT" sz="2600" dirty="0" err="1"/>
              <a:t>representation</a:t>
            </a:r>
            <a:r>
              <a:rPr lang="it-IT" sz="2600" dirty="0"/>
              <a:t>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4E2B7D-C207-DC4F-B80F-51BEE0FA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58</a:t>
            </a:fld>
            <a:endParaRPr lang="it-IT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8602FB-1C22-C043-BC05-0B051A332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General </a:t>
            </a:r>
            <a:r>
              <a:rPr lang="it-IT" err="1"/>
              <a:t>Conclusions</a:t>
            </a:r>
            <a:r>
              <a:rPr lang="it-IT"/>
              <a:t>: </a:t>
            </a:r>
            <a:r>
              <a:rPr lang="it-IT" err="1"/>
              <a:t>Person</a:t>
            </a:r>
            <a:r>
              <a:rPr lang="it-IT"/>
              <a:t> &amp; Object </a:t>
            </a:r>
            <a:r>
              <a:rPr lang="it-IT" err="1"/>
              <a:t>knowledge</a:t>
            </a:r>
            <a:endParaRPr lang="it-IT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7927CFC-5F25-FC47-8B3A-0ADC68441276}"/>
              </a:ext>
            </a:extLst>
          </p:cNvPr>
          <p:cNvGrpSpPr>
            <a:grpSpLocks noChangeAspect="1"/>
          </p:cNvGrpSpPr>
          <p:nvPr/>
        </p:nvGrpSpPr>
        <p:grpSpPr>
          <a:xfrm>
            <a:off x="5416901" y="4328110"/>
            <a:ext cx="1980000" cy="1741768"/>
            <a:chOff x="1171418" y="2229584"/>
            <a:chExt cx="2724450" cy="221678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5122BB6-C640-5D43-B37C-5121A7939FA1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A7625014-1619-5640-8EB3-212EA296FB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526890-A30F-2E4B-B1EF-1CF21E2D9AB6}"/>
                  </a:ext>
                </a:extLst>
              </p:cNvPr>
              <p:cNvSpPr/>
              <p:nvPr/>
            </p:nvSpPr>
            <p:spPr>
              <a:xfrm>
                <a:off x="2663372" y="2320605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DEEA18B-6CFE-0F4C-889E-D04F77DB39AE}"/>
                  </a:ext>
                </a:extLst>
              </p:cNvPr>
              <p:cNvSpPr/>
              <p:nvPr/>
            </p:nvSpPr>
            <p:spPr>
              <a:xfrm>
                <a:off x="2870726" y="1612953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85350DB-D435-ED44-8F5E-BBB3D8185A26}"/>
                  </a:ext>
                </a:extLst>
              </p:cNvPr>
              <p:cNvSpPr/>
              <p:nvPr/>
            </p:nvSpPr>
            <p:spPr>
              <a:xfrm>
                <a:off x="4037833" y="2413441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064DD10-9503-4A44-83DA-05F3C520335D}"/>
                </a:ext>
              </a:extLst>
            </p:cNvPr>
            <p:cNvSpPr/>
            <p:nvPr/>
          </p:nvSpPr>
          <p:spPr>
            <a:xfrm>
              <a:off x="1688439" y="3312297"/>
              <a:ext cx="4405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8F1C28F-6CBA-524B-86E6-60F227994DDF}"/>
                </a:ext>
              </a:extLst>
            </p:cNvPr>
            <p:cNvSpPr/>
            <p:nvPr/>
          </p:nvSpPr>
          <p:spPr>
            <a:xfrm>
              <a:off x="1888958" y="2627528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10C3457-ECD7-464A-84E9-426DFC4D94BA}"/>
                </a:ext>
              </a:extLst>
            </p:cNvPr>
            <p:cNvSpPr/>
            <p:nvPr/>
          </p:nvSpPr>
          <p:spPr>
            <a:xfrm>
              <a:off x="3060086" y="3424304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45EA993-444F-464B-A02F-777F565DC6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2897" y="3077282"/>
              <a:ext cx="92190" cy="235016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1FF8851-90B1-734F-B96B-54596625593F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 flipV="1">
              <a:off x="2343402" y="2918687"/>
              <a:ext cx="784458" cy="569412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1670E4-40C9-CA4A-8E6E-BCF02E0D7A33}"/>
                </a:ext>
              </a:extLst>
            </p:cNvPr>
            <p:cNvCxnSpPr>
              <a:cxnSpLocks/>
              <a:stCxn id="36" idx="2"/>
              <a:endCxn id="34" idx="6"/>
            </p:cNvCxnSpPr>
            <p:nvPr/>
          </p:nvCxnSpPr>
          <p:spPr>
            <a:xfrm flipH="1" flipV="1">
              <a:off x="2129032" y="3530108"/>
              <a:ext cx="931055" cy="112006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DEC32CB-F4FB-994C-9B03-4640903497BB}"/>
              </a:ext>
            </a:extLst>
          </p:cNvPr>
          <p:cNvGrpSpPr/>
          <p:nvPr/>
        </p:nvGrpSpPr>
        <p:grpSpPr>
          <a:xfrm>
            <a:off x="3099752" y="4302819"/>
            <a:ext cx="1980000" cy="1741768"/>
            <a:chOff x="8364283" y="4435195"/>
            <a:chExt cx="1980000" cy="174176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2E602B8-6F20-094A-80E1-4D7FA2D8AE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64283" y="4435195"/>
              <a:ext cx="1980000" cy="1741768"/>
              <a:chOff x="1171418" y="2229584"/>
              <a:chExt cx="2724450" cy="2216789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7B57644-0F39-FF47-8A82-2834395554F4}"/>
                  </a:ext>
                </a:extLst>
              </p:cNvPr>
              <p:cNvGrpSpPr/>
              <p:nvPr/>
            </p:nvGrpSpPr>
            <p:grpSpPr>
              <a:xfrm>
                <a:off x="1171418" y="2229584"/>
                <a:ext cx="2724450" cy="2216789"/>
                <a:chOff x="2146351" y="1212211"/>
                <a:chExt cx="2724450" cy="2216789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6A46770C-CF2D-6148-B818-405A196ECF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46351" y="1212211"/>
                  <a:ext cx="2724450" cy="2216789"/>
                </a:xfrm>
                <a:prstGeom prst="rect">
                  <a:avLst/>
                </a:prstGeom>
              </p:spPr>
            </p:pic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9B5BD8E4-BCEA-6C43-BE4B-84605B915A6F}"/>
                    </a:ext>
                  </a:extLst>
                </p:cNvPr>
                <p:cNvSpPr/>
                <p:nvPr/>
              </p:nvSpPr>
              <p:spPr>
                <a:xfrm>
                  <a:off x="2663372" y="2320605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CDA55EF-5CB7-3749-BA18-FE5D7614527E}"/>
                    </a:ext>
                  </a:extLst>
                </p:cNvPr>
                <p:cNvSpPr/>
                <p:nvPr/>
              </p:nvSpPr>
              <p:spPr>
                <a:xfrm>
                  <a:off x="4037833" y="2413441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354BCED-76B8-1849-93E2-56BEE293F1A0}"/>
                  </a:ext>
                </a:extLst>
              </p:cNvPr>
              <p:cNvSpPr/>
              <p:nvPr/>
            </p:nvSpPr>
            <p:spPr>
              <a:xfrm>
                <a:off x="1669052" y="3328159"/>
                <a:ext cx="462793" cy="435620"/>
              </a:xfrm>
              <a:prstGeom prst="ellipse">
                <a:avLst/>
              </a:prstGeom>
              <a:noFill/>
              <a:ln w="41275">
                <a:solidFill>
                  <a:srgbClr val="99D4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1AEAC6-66F8-5741-A82C-D4D9E2AF8538}"/>
                </a:ext>
              </a:extLst>
            </p:cNvPr>
            <p:cNvSpPr/>
            <p:nvPr/>
          </p:nvSpPr>
          <p:spPr>
            <a:xfrm>
              <a:off x="8905634" y="4748038"/>
              <a:ext cx="313284" cy="3284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806D291-61BC-ED4F-B94B-B33FDCD086EE}"/>
                </a:ext>
              </a:extLst>
            </p:cNvPr>
            <p:cNvSpPr/>
            <p:nvPr/>
          </p:nvSpPr>
          <p:spPr>
            <a:xfrm>
              <a:off x="8904435" y="4747865"/>
              <a:ext cx="336336" cy="342274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7819F6-717C-8448-9BC3-E937F43C397D}"/>
                </a:ext>
              </a:extLst>
            </p:cNvPr>
            <p:cNvSpPr/>
            <p:nvPr/>
          </p:nvSpPr>
          <p:spPr>
            <a:xfrm>
              <a:off x="9715870" y="5379021"/>
              <a:ext cx="336336" cy="342274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0B9AD2-7E0A-5045-8A09-F7188D188993}"/>
              </a:ext>
            </a:extLst>
          </p:cNvPr>
          <p:cNvGrpSpPr/>
          <p:nvPr/>
        </p:nvGrpSpPr>
        <p:grpSpPr>
          <a:xfrm>
            <a:off x="782603" y="4294713"/>
            <a:ext cx="1980000" cy="1741768"/>
            <a:chOff x="9773430" y="3847486"/>
            <a:chExt cx="1980000" cy="174176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F9FDAC8-DF22-694A-ADD6-A6CCE87F11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73430" y="3847486"/>
              <a:ext cx="1980000" cy="1741768"/>
              <a:chOff x="1171418" y="2229584"/>
              <a:chExt cx="2724450" cy="2216789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07C4B01-F4DD-054A-80B0-461A00EB4925}"/>
                  </a:ext>
                </a:extLst>
              </p:cNvPr>
              <p:cNvGrpSpPr/>
              <p:nvPr/>
            </p:nvGrpSpPr>
            <p:grpSpPr>
              <a:xfrm>
                <a:off x="1171418" y="2229584"/>
                <a:ext cx="2724450" cy="2216789"/>
                <a:chOff x="2146351" y="1212211"/>
                <a:chExt cx="2724450" cy="2216789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7CA8B24C-222C-7949-86D2-3841EAD08B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46351" y="1212211"/>
                  <a:ext cx="2724450" cy="2216789"/>
                </a:xfrm>
                <a:prstGeom prst="rect">
                  <a:avLst/>
                </a:prstGeom>
              </p:spPr>
            </p:pic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22AA967-736C-7841-B96D-1B1E0663F9C2}"/>
                    </a:ext>
                  </a:extLst>
                </p:cNvPr>
                <p:cNvSpPr/>
                <p:nvPr/>
              </p:nvSpPr>
              <p:spPr>
                <a:xfrm>
                  <a:off x="2663372" y="2320605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DD0E94EC-A0D0-9D4B-8791-8E6FC4956813}"/>
                    </a:ext>
                  </a:extLst>
                </p:cNvPr>
                <p:cNvSpPr/>
                <p:nvPr/>
              </p:nvSpPr>
              <p:spPr>
                <a:xfrm>
                  <a:off x="4037833" y="2413441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591B1B1E-DF4F-E545-8C74-16BF73B24E66}"/>
                  </a:ext>
                </a:extLst>
              </p:cNvPr>
              <p:cNvSpPr/>
              <p:nvPr/>
            </p:nvSpPr>
            <p:spPr>
              <a:xfrm>
                <a:off x="1669052" y="3328159"/>
                <a:ext cx="462793" cy="435620"/>
              </a:xfrm>
              <a:prstGeom prst="ellipse">
                <a:avLst/>
              </a:prstGeom>
              <a:noFill/>
              <a:ln w="412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7208328-BAE1-DC4A-9B43-0AD2A55D64B6}"/>
                </a:ext>
              </a:extLst>
            </p:cNvPr>
            <p:cNvSpPr/>
            <p:nvPr/>
          </p:nvSpPr>
          <p:spPr>
            <a:xfrm>
              <a:off x="10341193" y="4168130"/>
              <a:ext cx="313284" cy="3284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EE45FC1-3C57-B64D-AADE-76D66D962B85}"/>
                </a:ext>
              </a:extLst>
            </p:cNvPr>
            <p:cNvSpPr/>
            <p:nvPr/>
          </p:nvSpPr>
          <p:spPr>
            <a:xfrm>
              <a:off x="10322330" y="4160156"/>
              <a:ext cx="336336" cy="342274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2DD90B7-A946-9B4C-9CBF-9F0D97134A4D}"/>
                </a:ext>
              </a:extLst>
            </p:cNvPr>
            <p:cNvSpPr/>
            <p:nvPr/>
          </p:nvSpPr>
          <p:spPr>
            <a:xfrm>
              <a:off x="11133765" y="4791312"/>
              <a:ext cx="336336" cy="342274"/>
            </a:xfrm>
            <a:prstGeom prst="ellipse">
              <a:avLst/>
            </a:prstGeom>
            <a:noFill/>
            <a:ln w="412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A8ED18A-35EB-9C4D-8176-8FB1D9C0498C}"/>
              </a:ext>
            </a:extLst>
          </p:cNvPr>
          <p:cNvSpPr txBox="1"/>
          <p:nvPr/>
        </p:nvSpPr>
        <p:spPr>
          <a:xfrm>
            <a:off x="3324773" y="3950548"/>
            <a:ext cx="13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trike="sngStrike" dirty="0" err="1"/>
              <a:t>Redundant</a:t>
            </a:r>
            <a:r>
              <a:rPr lang="it-IT" dirty="0"/>
              <a:t>?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429BE56-12CC-F444-B5F5-F51B3A33BD2F}"/>
              </a:ext>
            </a:extLst>
          </p:cNvPr>
          <p:cNvSpPr txBox="1"/>
          <p:nvPr/>
        </p:nvSpPr>
        <p:spPr>
          <a:xfrm>
            <a:off x="916685" y="3958778"/>
            <a:ext cx="150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trike="sngStrike" dirty="0" err="1"/>
              <a:t>Independent</a:t>
            </a:r>
            <a:r>
              <a:rPr lang="it-IT" strike="sngStrike" dirty="0"/>
              <a:t>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330463-A41A-7243-B6B4-9411CF4F95B3}"/>
              </a:ext>
            </a:extLst>
          </p:cNvPr>
          <p:cNvSpPr txBox="1"/>
          <p:nvPr/>
        </p:nvSpPr>
        <p:spPr>
          <a:xfrm>
            <a:off x="5487885" y="3975219"/>
            <a:ext cx="1865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Working</a:t>
            </a:r>
            <a:r>
              <a:rPr lang="it-IT" b="1" dirty="0"/>
              <a:t> </a:t>
            </a:r>
            <a:r>
              <a:rPr lang="it-IT" b="1" dirty="0" err="1"/>
              <a:t>together</a:t>
            </a:r>
            <a:endParaRPr lang="it-IT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0BB623A-2866-0B48-A36B-128B8D8E59E9}"/>
              </a:ext>
            </a:extLst>
          </p:cNvPr>
          <p:cNvSpPr txBox="1"/>
          <p:nvPr/>
        </p:nvSpPr>
        <p:spPr>
          <a:xfrm>
            <a:off x="9094352" y="6198957"/>
            <a:ext cx="3097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Multiple ‘</a:t>
            </a:r>
            <a:r>
              <a:rPr lang="it-IT" sz="1400" dirty="0" err="1"/>
              <a:t>hubs</a:t>
            </a:r>
            <a:r>
              <a:rPr lang="it-IT" sz="1400" dirty="0"/>
              <a:t>’; Binder &amp; </a:t>
            </a:r>
            <a:r>
              <a:rPr lang="it-IT" sz="1400" dirty="0" err="1"/>
              <a:t>Desai</a:t>
            </a:r>
            <a:r>
              <a:rPr lang="it-IT" sz="1400" dirty="0"/>
              <a:t> (2011)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662400A-AE8E-7B4C-B065-48303D8D8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5" r="1722" b="6507"/>
          <a:stretch/>
        </p:blipFill>
        <p:spPr>
          <a:xfrm>
            <a:off x="9103327" y="3429000"/>
            <a:ext cx="2706410" cy="276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7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528AC8-A3FB-2B47-BB44-EBF737560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59</a:t>
            </a:fld>
            <a:endParaRPr lang="it-I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64B431-B8E1-6443-AC62-11265165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err="1"/>
              <a:t>Further</a:t>
            </a:r>
            <a:r>
              <a:rPr lang="it-IT"/>
              <a:t> </a:t>
            </a:r>
            <a:r>
              <a:rPr lang="it-IT" err="1"/>
              <a:t>Directions</a:t>
            </a:r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DFB25-2395-544E-AD5E-0FDEE1D59F0C}"/>
              </a:ext>
            </a:extLst>
          </p:cNvPr>
          <p:cNvSpPr txBox="1"/>
          <p:nvPr/>
        </p:nvSpPr>
        <p:spPr>
          <a:xfrm>
            <a:off x="682156" y="1495256"/>
            <a:ext cx="733726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dirty="0"/>
              <a:t> - </a:t>
            </a:r>
            <a:r>
              <a:rPr lang="it-IT" sz="2600" dirty="0" err="1"/>
              <a:t>Feature</a:t>
            </a:r>
            <a:r>
              <a:rPr lang="it-IT" sz="2600" dirty="0"/>
              <a:t> </a:t>
            </a:r>
            <a:r>
              <a:rPr lang="it-IT" sz="2600" dirty="0" err="1"/>
              <a:t>spaces</a:t>
            </a:r>
            <a:r>
              <a:rPr lang="it-IT" sz="2600" dirty="0"/>
              <a:t> </a:t>
            </a:r>
            <a:r>
              <a:rPr lang="it-IT" sz="2600" dirty="0" err="1"/>
              <a:t>explaning</a:t>
            </a:r>
            <a:r>
              <a:rPr lang="it-IT" sz="2600" dirty="0"/>
              <a:t> </a:t>
            </a:r>
            <a:r>
              <a:rPr lang="it-IT" sz="2600" dirty="0" err="1"/>
              <a:t>regional</a:t>
            </a:r>
            <a:r>
              <a:rPr lang="it-IT" sz="2600" dirty="0"/>
              <a:t>/</a:t>
            </a:r>
            <a:r>
              <a:rPr lang="it-IT" sz="2600" dirty="0" err="1"/>
              <a:t>group</a:t>
            </a:r>
            <a:r>
              <a:rPr lang="it-IT" sz="2600" dirty="0"/>
              <a:t> </a:t>
            </a:r>
            <a:r>
              <a:rPr lang="it-IT" sz="2600" dirty="0" err="1"/>
              <a:t>behavior</a:t>
            </a:r>
            <a:r>
              <a:rPr lang="it-IT" sz="2600" dirty="0"/>
              <a:t>?</a:t>
            </a:r>
          </a:p>
          <a:p>
            <a:endParaRPr lang="it-IT" sz="2600" dirty="0"/>
          </a:p>
          <a:p>
            <a:r>
              <a:rPr lang="it-IT" sz="2600" dirty="0"/>
              <a:t>-  </a:t>
            </a:r>
            <a:r>
              <a:rPr lang="it-IT" sz="2600" dirty="0" err="1"/>
              <a:t>Functional</a:t>
            </a:r>
            <a:r>
              <a:rPr lang="it-IT" sz="2600" dirty="0"/>
              <a:t> </a:t>
            </a:r>
            <a:r>
              <a:rPr lang="it-IT" sz="2600" dirty="0" err="1"/>
              <a:t>connectivity</a:t>
            </a:r>
            <a:r>
              <a:rPr lang="it-IT" sz="2600" dirty="0"/>
              <a:t> </a:t>
            </a:r>
            <a:r>
              <a:rPr lang="it-IT" sz="2600" dirty="0" err="1"/>
              <a:t>changes</a:t>
            </a:r>
            <a:r>
              <a:rPr lang="it-IT" sz="2600" dirty="0"/>
              <a:t>?</a:t>
            </a:r>
          </a:p>
          <a:p>
            <a:endParaRPr lang="it-IT" sz="2600" dirty="0"/>
          </a:p>
          <a:p>
            <a:r>
              <a:rPr lang="it-IT" sz="2600" dirty="0"/>
              <a:t> - </a:t>
            </a:r>
            <a:r>
              <a:rPr lang="it-IT" sz="2600" dirty="0" err="1"/>
              <a:t>Sentence</a:t>
            </a:r>
            <a:r>
              <a:rPr lang="it-IT" sz="2600" dirty="0"/>
              <a:t> processing?</a:t>
            </a:r>
          </a:p>
        </p:txBody>
      </p:sp>
    </p:spTree>
    <p:extLst>
      <p:ext uri="{BB962C8B-B14F-4D97-AF65-F5344CB8AC3E}">
        <p14:creationId xmlns:p14="http://schemas.microsoft.com/office/powerpoint/2010/main" val="36662297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503E87-A1ED-6246-923F-D8E8DFC8B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60</a:t>
            </a:fld>
            <a:endParaRPr lang="it-I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EE9A15D-7B5E-4C46-B826-A37D7CEA4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b="1" err="1"/>
              <a:t>Aknowledgements</a:t>
            </a:r>
            <a:endParaRPr lang="it-IT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ACFDD-FC31-8E4C-B474-4324E69AD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866"/>
          <a:stretch/>
        </p:blipFill>
        <p:spPr>
          <a:xfrm>
            <a:off x="380801" y="5301208"/>
            <a:ext cx="4980670" cy="1389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9B7DC-1D71-9C40-A283-C571E26CB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73" y="2016113"/>
            <a:ext cx="2841564" cy="213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ABC4C-3E12-0442-86EE-5510611E6E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2" t="30672" r="1712" b="29036"/>
          <a:stretch/>
        </p:blipFill>
        <p:spPr>
          <a:xfrm>
            <a:off x="8809946" y="976420"/>
            <a:ext cx="2991427" cy="1248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373B66-2ECA-AA4C-AA6D-193998EAC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3932" y="5373216"/>
            <a:ext cx="1224136" cy="12241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22C888-E07D-BB43-ACB6-EDB8ED811287}"/>
              </a:ext>
            </a:extLst>
          </p:cNvPr>
          <p:cNvSpPr txBox="1"/>
          <p:nvPr/>
        </p:nvSpPr>
        <p:spPr>
          <a:xfrm>
            <a:off x="8232499" y="2564187"/>
            <a:ext cx="3711850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Lab:</a:t>
            </a:r>
          </a:p>
          <a:p>
            <a:r>
              <a:rPr lang="it-IT" sz="2600"/>
              <a:t>Scott Fairhall (PI)</a:t>
            </a:r>
          </a:p>
          <a:p>
            <a:r>
              <a:rPr lang="it-IT" sz="2600"/>
              <a:t>Silvia </a:t>
            </a:r>
            <a:r>
              <a:rPr lang="it-IT" sz="2600" err="1"/>
              <a:t>Ubaldi</a:t>
            </a:r>
            <a:r>
              <a:rPr lang="it-IT" sz="2600"/>
              <a:t> (</a:t>
            </a:r>
            <a:r>
              <a:rPr lang="it-IT" sz="2600" err="1"/>
              <a:t>Postdoc</a:t>
            </a:r>
            <a:r>
              <a:rPr lang="it-IT" sz="2600"/>
              <a:t>)</a:t>
            </a:r>
          </a:p>
          <a:p>
            <a:r>
              <a:rPr lang="it-IT" sz="2600"/>
              <a:t>Elisa </a:t>
            </a:r>
            <a:r>
              <a:rPr lang="it-IT" sz="2600" err="1"/>
              <a:t>Leonardelli</a:t>
            </a:r>
            <a:r>
              <a:rPr lang="it-IT" sz="2600"/>
              <a:t> (</a:t>
            </a:r>
            <a:r>
              <a:rPr lang="it-IT" sz="2600" err="1"/>
              <a:t>Postdoc</a:t>
            </a:r>
            <a:r>
              <a:rPr lang="it-IT" sz="2600"/>
              <a:t>)</a:t>
            </a:r>
          </a:p>
          <a:p>
            <a:r>
              <a:rPr lang="it-IT" sz="2600"/>
              <a:t>Gabriella Liuzzi (</a:t>
            </a:r>
            <a:r>
              <a:rPr lang="it-IT" sz="2600" err="1"/>
              <a:t>Postdoc</a:t>
            </a:r>
            <a:r>
              <a:rPr lang="it-IT" sz="2600"/>
              <a:t>)</a:t>
            </a:r>
          </a:p>
          <a:p>
            <a:r>
              <a:rPr lang="it-IT" sz="2600"/>
              <a:t>David </a:t>
            </a:r>
            <a:r>
              <a:rPr lang="it-IT" sz="2600" err="1"/>
              <a:t>Acunzo</a:t>
            </a:r>
            <a:r>
              <a:rPr lang="it-IT" sz="2600"/>
              <a:t> (</a:t>
            </a:r>
            <a:r>
              <a:rPr lang="it-IT" sz="2600" err="1"/>
              <a:t>Postdoc</a:t>
            </a:r>
            <a:r>
              <a:rPr lang="it-IT" sz="2600"/>
              <a:t>)</a:t>
            </a:r>
          </a:p>
          <a:p>
            <a:r>
              <a:rPr lang="it-IT" sz="2600" err="1"/>
              <a:t>Nat</a:t>
            </a:r>
            <a:r>
              <a:rPr lang="it-IT" sz="2600"/>
              <a:t> </a:t>
            </a:r>
            <a:r>
              <a:rPr lang="it-IT" sz="2600" err="1"/>
              <a:t>Bertelsen</a:t>
            </a:r>
            <a:r>
              <a:rPr lang="it-IT" sz="2600"/>
              <a:t> (RA)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0EA63D-453C-3848-8376-E61D32022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002" y="5301208"/>
            <a:ext cx="1331324" cy="132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7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1E1DDD-ADC9-EF42-A6A5-235B946E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7</a:t>
            </a:fld>
            <a:endParaRPr lang="it-IT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190806-2335-3149-B9B9-53ADDC3923C3}"/>
              </a:ext>
            </a:extLst>
          </p:cNvPr>
          <p:cNvGrpSpPr/>
          <p:nvPr/>
        </p:nvGrpSpPr>
        <p:grpSpPr>
          <a:xfrm>
            <a:off x="9152210" y="1407966"/>
            <a:ext cx="2617297" cy="2209133"/>
            <a:chOff x="239114" y="2963758"/>
            <a:chExt cx="4219498" cy="32354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AB4E8A-A469-2D4E-B329-283108406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114" y="2963758"/>
              <a:ext cx="4219498" cy="319905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5A25FD-CF80-F440-BB7D-0503C825F337}"/>
                </a:ext>
              </a:extLst>
            </p:cNvPr>
            <p:cNvSpPr txBox="1"/>
            <p:nvPr/>
          </p:nvSpPr>
          <p:spPr>
            <a:xfrm>
              <a:off x="848351" y="5829856"/>
              <a:ext cx="1910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err="1"/>
                <a:t>Semantic</a:t>
              </a:r>
              <a:r>
                <a:rPr lang="it-IT"/>
                <a:t> Network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D699418-C40F-8046-9608-57E402F274DB}"/>
              </a:ext>
            </a:extLst>
          </p:cNvPr>
          <p:cNvGrpSpPr/>
          <p:nvPr/>
        </p:nvGrpSpPr>
        <p:grpSpPr>
          <a:xfrm>
            <a:off x="655808" y="4376825"/>
            <a:ext cx="3027759" cy="1792330"/>
            <a:chOff x="2957913" y="3576436"/>
            <a:chExt cx="4252966" cy="283143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BFAD438-5199-4249-9D72-C644E0FF0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7913" y="3576436"/>
              <a:ext cx="4252966" cy="24655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3997BA-522A-F04B-94E2-B0E8BD5A438F}"/>
                </a:ext>
              </a:extLst>
            </p:cNvPr>
            <p:cNvSpPr txBox="1"/>
            <p:nvPr/>
          </p:nvSpPr>
          <p:spPr>
            <a:xfrm>
              <a:off x="3798037" y="6038541"/>
              <a:ext cx="2340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Default Mode Network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F5052B7-B086-2248-B1EC-23C9BDD1CEC9}"/>
              </a:ext>
            </a:extLst>
          </p:cNvPr>
          <p:cNvGrpSpPr/>
          <p:nvPr/>
        </p:nvGrpSpPr>
        <p:grpSpPr>
          <a:xfrm>
            <a:off x="4258560" y="4204441"/>
            <a:ext cx="3299785" cy="2036674"/>
            <a:chOff x="6513045" y="3257209"/>
            <a:chExt cx="3299785" cy="203667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178F32E-D4AB-564E-A734-4C62ED17D7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6101"/>
            <a:stretch/>
          </p:blipFill>
          <p:spPr>
            <a:xfrm>
              <a:off x="6513045" y="3257209"/>
              <a:ext cx="3299785" cy="168974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640795-1295-C149-8676-B85AD0AE9005}"/>
                </a:ext>
              </a:extLst>
            </p:cNvPr>
            <p:cNvSpPr txBox="1"/>
            <p:nvPr/>
          </p:nvSpPr>
          <p:spPr>
            <a:xfrm>
              <a:off x="7529722" y="5009139"/>
              <a:ext cx="1266429" cy="284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Social </a:t>
              </a:r>
              <a:r>
                <a:rPr lang="it-IT" err="1"/>
                <a:t>Cognition</a:t>
              </a:r>
              <a:endParaRPr lang="it-IT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7B14469-02B0-4E4E-B232-1407BB1FCEBE}"/>
              </a:ext>
            </a:extLst>
          </p:cNvPr>
          <p:cNvGrpSpPr/>
          <p:nvPr/>
        </p:nvGrpSpPr>
        <p:grpSpPr>
          <a:xfrm>
            <a:off x="7933442" y="4034053"/>
            <a:ext cx="3836065" cy="2266517"/>
            <a:chOff x="7140947" y="539949"/>
            <a:chExt cx="4981121" cy="264500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41BC7F-505E-2D4E-8FE6-6A275C3F9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0947" y="539949"/>
              <a:ext cx="4981121" cy="235120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4947E6-129E-114F-8B09-DCF187A3A32F}"/>
                </a:ext>
              </a:extLst>
            </p:cNvPr>
            <p:cNvSpPr txBox="1"/>
            <p:nvPr/>
          </p:nvSpPr>
          <p:spPr>
            <a:xfrm>
              <a:off x="8671821" y="2815623"/>
              <a:ext cx="1919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err="1"/>
                <a:t>Mental</a:t>
              </a:r>
              <a:r>
                <a:rPr lang="it-IT"/>
                <a:t> time </a:t>
              </a:r>
              <a:r>
                <a:rPr lang="it-IT" err="1"/>
                <a:t>travel</a:t>
              </a:r>
              <a:endParaRPr lang="it-IT"/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B1A83AF-6247-394D-8B0E-BCD24DC16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489"/>
            <a:ext cx="10515600" cy="4351338"/>
          </a:xfrm>
        </p:spPr>
        <p:txBody>
          <a:bodyPr/>
          <a:lstStyle/>
          <a:p>
            <a:r>
              <a:rPr lang="it-IT" err="1"/>
              <a:t>Involved</a:t>
            </a:r>
            <a:r>
              <a:rPr lang="it-IT"/>
              <a:t> in internalised, self-</a:t>
            </a:r>
            <a:r>
              <a:rPr lang="it-IT" err="1"/>
              <a:t>generated</a:t>
            </a:r>
            <a:r>
              <a:rPr lang="it-IT"/>
              <a:t> </a:t>
            </a:r>
            <a:r>
              <a:rPr lang="it-IT" err="1"/>
              <a:t>thought</a:t>
            </a:r>
            <a:endParaRPr lang="it-IT"/>
          </a:p>
          <a:p>
            <a:r>
              <a:rPr lang="it-IT"/>
              <a:t>Default Mode, Social </a:t>
            </a:r>
            <a:r>
              <a:rPr lang="it-IT" err="1"/>
              <a:t>Cognition</a:t>
            </a:r>
            <a:r>
              <a:rPr lang="it-IT"/>
              <a:t> &amp; </a:t>
            </a:r>
            <a:r>
              <a:rPr lang="it-IT" err="1"/>
              <a:t>Mental</a:t>
            </a:r>
            <a:r>
              <a:rPr lang="it-IT"/>
              <a:t> time </a:t>
            </a:r>
            <a:r>
              <a:rPr lang="it-IT" err="1"/>
              <a:t>travel</a:t>
            </a:r>
            <a:endParaRPr lang="it-IT"/>
          </a:p>
          <a:p>
            <a:r>
              <a:rPr lang="it-IT" err="1"/>
              <a:t>Regional</a:t>
            </a:r>
            <a:r>
              <a:rPr lang="it-IT"/>
              <a:t> </a:t>
            </a:r>
            <a:r>
              <a:rPr lang="it-IT" err="1"/>
              <a:t>functions</a:t>
            </a:r>
            <a:r>
              <a:rPr lang="it-IT"/>
              <a:t> </a:t>
            </a:r>
            <a:r>
              <a:rPr lang="it-IT" err="1"/>
              <a:t>unclear</a:t>
            </a:r>
            <a:endParaRPr lang="it-IT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EE55D39-16DE-2243-92F1-CA261F35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Background: </a:t>
            </a:r>
            <a:r>
              <a:rPr lang="it-IT" err="1"/>
              <a:t>Intrinsic</a:t>
            </a:r>
            <a:r>
              <a:rPr lang="it-IT"/>
              <a:t> </a:t>
            </a:r>
            <a:r>
              <a:rPr lang="it-IT" err="1"/>
              <a:t>Cognition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28130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1C0F80-03A2-BB45-B1F7-090C336FB3CF}"/>
              </a:ext>
            </a:extLst>
          </p:cNvPr>
          <p:cNvSpPr txBox="1"/>
          <p:nvPr/>
        </p:nvSpPr>
        <p:spPr>
          <a:xfrm>
            <a:off x="4383463" y="2771479"/>
            <a:ext cx="43268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/>
              <a:t>End of </a:t>
            </a:r>
            <a:r>
              <a:rPr lang="it-IT" sz="6000" err="1"/>
              <a:t>Slides</a:t>
            </a:r>
            <a:r>
              <a:rPr lang="it-IT" sz="600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7E17D-74E9-524C-AD92-42E542965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4313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5D59DA-05E5-2142-BF88-61E60899D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12" t="22319" r="14794" b="11595"/>
          <a:stretch/>
        </p:blipFill>
        <p:spPr>
          <a:xfrm>
            <a:off x="4899992" y="1749287"/>
            <a:ext cx="6778485" cy="4726284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DFE903-9340-DA4C-9EEA-366AF5E6D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27" y="4112429"/>
            <a:ext cx="3493327" cy="264850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97273-4368-8B4D-A82B-6D21B235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62</a:t>
            </a:fld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1004F-C1F8-8D46-8C8D-7FF8E42063A7}"/>
              </a:ext>
            </a:extLst>
          </p:cNvPr>
          <p:cNvSpPr txBox="1"/>
          <p:nvPr/>
        </p:nvSpPr>
        <p:spPr>
          <a:xfrm>
            <a:off x="247651" y="1630066"/>
            <a:ext cx="47507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 - </a:t>
            </a:r>
            <a:r>
              <a:rPr lang="it-IT" sz="2600" err="1"/>
              <a:t>Semantic</a:t>
            </a:r>
            <a:r>
              <a:rPr lang="it-IT" sz="2600"/>
              <a:t> </a:t>
            </a:r>
            <a:r>
              <a:rPr lang="it-IT" sz="2600" err="1"/>
              <a:t>system</a:t>
            </a:r>
            <a:r>
              <a:rPr lang="it-IT" sz="2600"/>
              <a:t> </a:t>
            </a:r>
            <a:r>
              <a:rPr lang="it-IT" sz="2600" err="1"/>
              <a:t>broadly</a:t>
            </a:r>
            <a:r>
              <a:rPr lang="it-IT" sz="2600"/>
              <a:t> </a:t>
            </a:r>
            <a:r>
              <a:rPr lang="it-IT" sz="2600" err="1"/>
              <a:t>tuned</a:t>
            </a:r>
            <a:r>
              <a:rPr lang="it-IT" sz="2600"/>
              <a:t>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45034F0-D47F-334B-AE83-D42C802A9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CD0A7A-AF3B-DF47-A0AE-95D1AF635DE6}"/>
              </a:ext>
            </a:extLst>
          </p:cNvPr>
          <p:cNvSpPr txBox="1"/>
          <p:nvPr/>
        </p:nvSpPr>
        <p:spPr>
          <a:xfrm>
            <a:off x="6924272" y="1260734"/>
            <a:ext cx="337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 </a:t>
            </a:r>
            <a:r>
              <a:rPr lang="it-IT" err="1"/>
              <a:t>value</a:t>
            </a:r>
            <a:r>
              <a:rPr lang="it-IT"/>
              <a:t> </a:t>
            </a:r>
            <a:r>
              <a:rPr lang="it-IT" err="1"/>
              <a:t>matrix</a:t>
            </a:r>
            <a:r>
              <a:rPr lang="it-IT"/>
              <a:t>: </a:t>
            </a:r>
            <a:r>
              <a:rPr lang="it-IT" err="1"/>
              <a:t>Category</a:t>
            </a:r>
            <a:r>
              <a:rPr lang="it-IT"/>
              <a:t> &gt;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5C051-366B-E94E-B76A-B85C194A7A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932"/>
          <a:stretch/>
        </p:blipFill>
        <p:spPr>
          <a:xfrm>
            <a:off x="11748639" y="1876287"/>
            <a:ext cx="268625" cy="37994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4E2211-227A-874C-A79E-0B02A2EB04E5}"/>
              </a:ext>
            </a:extLst>
          </p:cNvPr>
          <p:cNvSpPr txBox="1"/>
          <p:nvPr/>
        </p:nvSpPr>
        <p:spPr>
          <a:xfrm>
            <a:off x="11726960" y="54772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BDDBE-2860-B045-886F-48DFF279D274}"/>
              </a:ext>
            </a:extLst>
          </p:cNvPr>
          <p:cNvSpPr txBox="1"/>
          <p:nvPr/>
        </p:nvSpPr>
        <p:spPr>
          <a:xfrm>
            <a:off x="11748639" y="16078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630764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5D59DA-05E5-2142-BF88-61E60899D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12" t="22319" r="14794" b="11595"/>
          <a:stretch/>
        </p:blipFill>
        <p:spPr>
          <a:xfrm>
            <a:off x="4899992" y="1749287"/>
            <a:ext cx="6778485" cy="4726284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DFE903-9340-DA4C-9EEA-366AF5E6D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27" y="4112429"/>
            <a:ext cx="3493327" cy="264850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0A48C3-C610-DF47-A762-83E1072C0C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88" r="7270" b="879"/>
          <a:stretch/>
        </p:blipFill>
        <p:spPr>
          <a:xfrm>
            <a:off x="4632385" y="1749288"/>
            <a:ext cx="7046092" cy="472628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97273-4368-8B4D-A82B-6D21B235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63</a:t>
            </a:fld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1004F-C1F8-8D46-8C8D-7FF8E42063A7}"/>
              </a:ext>
            </a:extLst>
          </p:cNvPr>
          <p:cNvSpPr txBox="1"/>
          <p:nvPr/>
        </p:nvSpPr>
        <p:spPr>
          <a:xfrm>
            <a:off x="247651" y="1630066"/>
            <a:ext cx="475078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 - </a:t>
            </a:r>
            <a:r>
              <a:rPr lang="it-IT" sz="2600" err="1"/>
              <a:t>Semantic</a:t>
            </a:r>
            <a:r>
              <a:rPr lang="it-IT" sz="2600"/>
              <a:t> </a:t>
            </a:r>
            <a:r>
              <a:rPr lang="it-IT" sz="2600" err="1"/>
              <a:t>system</a:t>
            </a:r>
            <a:r>
              <a:rPr lang="it-IT" sz="2600"/>
              <a:t> </a:t>
            </a:r>
            <a:r>
              <a:rPr lang="it-IT" sz="2600" err="1"/>
              <a:t>broadly</a:t>
            </a:r>
            <a:r>
              <a:rPr lang="it-IT" sz="2600"/>
              <a:t> </a:t>
            </a:r>
            <a:r>
              <a:rPr lang="it-IT" sz="2600" err="1"/>
              <a:t>tuned</a:t>
            </a:r>
            <a:r>
              <a:rPr lang="it-IT" sz="2600"/>
              <a:t> </a:t>
            </a:r>
          </a:p>
          <a:p>
            <a:r>
              <a:rPr lang="it-IT" sz="2600"/>
              <a:t> - Some </a:t>
            </a:r>
            <a:r>
              <a:rPr lang="it-IT" sz="2600" err="1"/>
              <a:t>category</a:t>
            </a:r>
            <a:r>
              <a:rPr lang="it-IT" sz="2600"/>
              <a:t> </a:t>
            </a:r>
            <a:r>
              <a:rPr lang="it-IT" sz="2600" err="1"/>
              <a:t>prefference</a:t>
            </a:r>
            <a:endParaRPr lang="it-IT" sz="2600"/>
          </a:p>
          <a:p>
            <a:r>
              <a:rPr lang="it-IT" sz="2600"/>
              <a:t> - </a:t>
            </a:r>
            <a:r>
              <a:rPr lang="it-IT" sz="2600" err="1"/>
              <a:t>Most</a:t>
            </a:r>
            <a:r>
              <a:rPr lang="it-IT" sz="2600"/>
              <a:t> </a:t>
            </a:r>
            <a:r>
              <a:rPr lang="it-IT" sz="2600" err="1"/>
              <a:t>categories</a:t>
            </a:r>
            <a:r>
              <a:rPr lang="it-IT" sz="2600"/>
              <a:t> </a:t>
            </a:r>
            <a:r>
              <a:rPr lang="it-IT" sz="2600" err="1"/>
              <a:t>distributed</a:t>
            </a:r>
            <a:endParaRPr lang="it-IT" sz="26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45034F0-D47F-334B-AE83-D42C802A9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E4A82-E6C1-2641-868F-48CDF5563DBD}"/>
              </a:ext>
            </a:extLst>
          </p:cNvPr>
          <p:cNvSpPr txBox="1"/>
          <p:nvPr/>
        </p:nvSpPr>
        <p:spPr>
          <a:xfrm>
            <a:off x="7253080" y="1245146"/>
            <a:ext cx="271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Regional</a:t>
            </a:r>
            <a:r>
              <a:rPr lang="it-IT"/>
              <a:t> </a:t>
            </a:r>
            <a:r>
              <a:rPr lang="it-IT" err="1"/>
              <a:t>Preference</a:t>
            </a:r>
            <a:r>
              <a:rPr lang="it-IT"/>
              <a:t> </a:t>
            </a:r>
            <a:r>
              <a:rPr lang="it-IT" err="1"/>
              <a:t>matrix</a:t>
            </a:r>
            <a:endParaRPr lang="it-IT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3F839E-9824-C847-8F63-8DB379AC76A9}"/>
              </a:ext>
            </a:extLst>
          </p:cNvPr>
          <p:cNvCxnSpPr>
            <a:cxnSpLocks/>
          </p:cNvCxnSpPr>
          <p:nvPr/>
        </p:nvCxnSpPr>
        <p:spPr>
          <a:xfrm>
            <a:off x="5673602" y="1630066"/>
            <a:ext cx="586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20AE67-96EB-8E4E-A680-181A3EAF3774}"/>
              </a:ext>
            </a:extLst>
          </p:cNvPr>
          <p:cNvSpPr txBox="1"/>
          <p:nvPr/>
        </p:nvSpPr>
        <p:spPr>
          <a:xfrm>
            <a:off x="10704716" y="124514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rgbClr val="4372C4"/>
                </a:solidFill>
              </a:rPr>
              <a:t>Sum</a:t>
            </a:r>
            <a:r>
              <a:rPr lang="it-IT">
                <a:solidFill>
                  <a:srgbClr val="4372C4"/>
                </a:solidFill>
              </a:rPr>
              <a:t> </a:t>
            </a:r>
            <a:r>
              <a:rPr lang="it-IT" b="1">
                <a:solidFill>
                  <a:srgbClr val="4372C4"/>
                </a:solidFill>
              </a:rPr>
              <a:t>=</a:t>
            </a:r>
            <a:r>
              <a:rPr lang="it-IT">
                <a:solidFill>
                  <a:srgbClr val="4372C4"/>
                </a:solidFill>
              </a:rPr>
              <a:t> </a:t>
            </a:r>
            <a:r>
              <a:rPr lang="it-IT" b="1">
                <a:solidFill>
                  <a:srgbClr val="4372C4"/>
                </a:solidFill>
              </a:rPr>
              <a:t>100</a:t>
            </a:r>
            <a:r>
              <a:rPr lang="it-IT">
                <a:solidFill>
                  <a:srgbClr val="4372C4"/>
                </a:solidFill>
              </a:rPr>
              <a:t>%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7C05D04-E262-A14C-A551-9EE24232F7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8932"/>
          <a:stretch/>
        </p:blipFill>
        <p:spPr>
          <a:xfrm>
            <a:off x="11748639" y="1876287"/>
            <a:ext cx="268625" cy="37994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C1B895-0268-6647-BFE7-0CF1D94D7F9F}"/>
              </a:ext>
            </a:extLst>
          </p:cNvPr>
          <p:cNvSpPr txBox="1"/>
          <p:nvPr/>
        </p:nvSpPr>
        <p:spPr>
          <a:xfrm>
            <a:off x="11631603" y="551168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1/16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D024FF-ECD8-C64D-9638-D8AB7F153518}"/>
              </a:ext>
            </a:extLst>
          </p:cNvPr>
          <p:cNvSpPr txBox="1"/>
          <p:nvPr/>
        </p:nvSpPr>
        <p:spPr>
          <a:xfrm>
            <a:off x="11655040" y="156462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0941312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5D59DA-05E5-2142-BF88-61E60899D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12" t="22319" r="14794" b="11595"/>
          <a:stretch/>
        </p:blipFill>
        <p:spPr>
          <a:xfrm>
            <a:off x="5198166" y="1749287"/>
            <a:ext cx="6778485" cy="4726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038EFA-5843-A14F-990C-8025F4987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16" t="22174" r="14789" b="11739"/>
          <a:stretch/>
        </p:blipFill>
        <p:spPr>
          <a:xfrm>
            <a:off x="5198166" y="1749287"/>
            <a:ext cx="6778485" cy="472628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C264C1-6C86-7944-BDCD-ABC3D728D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27" y="4112429"/>
            <a:ext cx="3493327" cy="2648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2B9D5E-8CA3-D142-A9BE-65B3CA20FF19}"/>
              </a:ext>
            </a:extLst>
          </p:cNvPr>
          <p:cNvSpPr txBox="1"/>
          <p:nvPr/>
        </p:nvSpPr>
        <p:spPr>
          <a:xfrm>
            <a:off x="603527" y="1679713"/>
            <a:ext cx="3834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Regions</a:t>
            </a:r>
            <a:r>
              <a:rPr lang="it-IT"/>
              <a:t> </a:t>
            </a:r>
            <a:r>
              <a:rPr lang="it-IT" err="1"/>
              <a:t>respond</a:t>
            </a:r>
            <a:r>
              <a:rPr lang="it-IT"/>
              <a:t> to multiple </a:t>
            </a:r>
            <a:r>
              <a:rPr lang="it-IT" err="1"/>
              <a:t>categories</a:t>
            </a:r>
            <a:endParaRPr lang="it-IT"/>
          </a:p>
          <a:p>
            <a:endParaRPr lang="it-IT"/>
          </a:p>
          <a:p>
            <a:r>
              <a:rPr lang="it-IT"/>
              <a:t>Some strong </a:t>
            </a:r>
            <a:r>
              <a:rPr lang="it-IT" err="1"/>
              <a:t>category</a:t>
            </a:r>
            <a:r>
              <a:rPr lang="it-IT"/>
              <a:t> </a:t>
            </a:r>
            <a:r>
              <a:rPr lang="it-IT" err="1"/>
              <a:t>prefferences</a:t>
            </a:r>
            <a:endParaRPr lang="it-IT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B1C6F3-3A30-2D4F-BE0F-6BA612D7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0332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10655-6B3D-9C4D-A2AE-A3469751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54" y="725557"/>
            <a:ext cx="6024721" cy="56255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A43DC-B41D-4D4B-8B1D-8C492F3EF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303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18411-0D60-F341-991E-07116B9EE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902" y="718186"/>
            <a:ext cx="6617373" cy="60006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648A5-1F9E-EF43-A02F-C9215596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95321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497E4-C9F0-404A-8824-6156183858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95" t="5478" r="27797"/>
          <a:stretch/>
        </p:blipFill>
        <p:spPr>
          <a:xfrm>
            <a:off x="4501680" y="4919720"/>
            <a:ext cx="1785071" cy="1618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AB6D6-57B1-3D4D-B2FE-54E2C017BD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79" t="4383" r="3229"/>
          <a:stretch/>
        </p:blipFill>
        <p:spPr>
          <a:xfrm>
            <a:off x="6396244" y="4901712"/>
            <a:ext cx="1735941" cy="1637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7FBBEE-898D-5245-89A3-84B11F0D2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150" y="466357"/>
            <a:ext cx="2523817" cy="2200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7E6F69-A41F-4446-93D0-0E61C41A9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7" t="5067" r="77343"/>
          <a:stretch/>
        </p:blipFill>
        <p:spPr>
          <a:xfrm>
            <a:off x="4603872" y="2961088"/>
            <a:ext cx="1703187" cy="1625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D505C2-F481-5E43-A601-45AF4C27C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38" t="5722" r="52775"/>
          <a:stretch/>
        </p:blipFill>
        <p:spPr>
          <a:xfrm>
            <a:off x="6442819" y="2967184"/>
            <a:ext cx="1719564" cy="1614095"/>
          </a:xfrm>
          <a:prstGeom prst="rect">
            <a:avLst/>
          </a:prstGeom>
        </p:spPr>
      </p:pic>
      <p:pic>
        <p:nvPicPr>
          <p:cNvPr id="11" name="Picture 10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C322403F-6D67-B94C-9FC9-CB138F2BC8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90"/>
          <a:stretch/>
        </p:blipFill>
        <p:spPr>
          <a:xfrm>
            <a:off x="212768" y="1006708"/>
            <a:ext cx="4418834" cy="5725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50CF8B-5B47-7148-8E54-9E810CAB813E}"/>
              </a:ext>
            </a:extLst>
          </p:cNvPr>
          <p:cNvSpPr txBox="1"/>
          <p:nvPr/>
        </p:nvSpPr>
        <p:spPr>
          <a:xfrm>
            <a:off x="1036954" y="183063"/>
            <a:ext cx="391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Names</a:t>
            </a:r>
            <a:r>
              <a:rPr lang="it-IT"/>
              <a:t>: </a:t>
            </a:r>
            <a:r>
              <a:rPr lang="it-IT" err="1"/>
              <a:t>Regional</a:t>
            </a:r>
            <a:r>
              <a:rPr lang="it-IT"/>
              <a:t> </a:t>
            </a:r>
            <a:r>
              <a:rPr lang="it-IT" err="1"/>
              <a:t>Similarity</a:t>
            </a:r>
            <a:r>
              <a:rPr lang="it-IT"/>
              <a:t> </a:t>
            </a:r>
            <a:r>
              <a:rPr lang="it-IT" err="1"/>
              <a:t>Dendrogram</a:t>
            </a:r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92AE6-043A-F249-854F-B270C3B8ECD4}"/>
              </a:ext>
            </a:extLst>
          </p:cNvPr>
          <p:cNvSpPr txBox="1"/>
          <p:nvPr/>
        </p:nvSpPr>
        <p:spPr>
          <a:xfrm>
            <a:off x="5045150" y="178676"/>
            <a:ext cx="246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Pattern </a:t>
            </a:r>
            <a:r>
              <a:rPr lang="it-IT" err="1"/>
              <a:t>Similarity</a:t>
            </a:r>
            <a:r>
              <a:rPr lang="it-IT"/>
              <a:t> Matrix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AC461D-D42B-AA4C-844E-4635D6F7E6CA}"/>
              </a:ext>
            </a:extLst>
          </p:cNvPr>
          <p:cNvCxnSpPr>
            <a:cxnSpLocks/>
          </p:cNvCxnSpPr>
          <p:nvPr/>
        </p:nvCxnSpPr>
        <p:spPr>
          <a:xfrm flipH="1" flipV="1">
            <a:off x="7941150" y="1005434"/>
            <a:ext cx="1192962" cy="127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D923E0E-6ED0-614B-8B18-034B6FBFF239}"/>
              </a:ext>
            </a:extLst>
          </p:cNvPr>
          <p:cNvSpPr txBox="1"/>
          <p:nvPr/>
        </p:nvSpPr>
        <p:spPr>
          <a:xfrm>
            <a:off x="8061437" y="741145"/>
            <a:ext cx="1250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/>
              <a:t>Pattern </a:t>
            </a:r>
            <a:r>
              <a:rPr lang="it-IT" sz="1200" err="1"/>
              <a:t>similarity</a:t>
            </a:r>
            <a:endParaRPr lang="it-IT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A57960-B8E7-5C43-B244-E0748DC534DA}"/>
              </a:ext>
            </a:extLst>
          </p:cNvPr>
          <p:cNvSpPr txBox="1"/>
          <p:nvPr/>
        </p:nvSpPr>
        <p:spPr>
          <a:xfrm>
            <a:off x="5148951" y="2788346"/>
            <a:ext cx="481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Pairs</a:t>
            </a:r>
            <a:endParaRPr lang="it-IT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8FB062-C6D6-8440-8BA7-F66C6C261934}"/>
              </a:ext>
            </a:extLst>
          </p:cNvPr>
          <p:cNvSpPr txBox="1"/>
          <p:nvPr/>
        </p:nvSpPr>
        <p:spPr>
          <a:xfrm>
            <a:off x="6998282" y="2783794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Posthoc</a:t>
            </a:r>
            <a:endParaRPr lang="it-IT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FC11DD-3FDC-BD47-9192-E2F5E95140C9}"/>
              </a:ext>
            </a:extLst>
          </p:cNvPr>
          <p:cNvSpPr txBox="1"/>
          <p:nvPr/>
        </p:nvSpPr>
        <p:spPr>
          <a:xfrm>
            <a:off x="4238058" y="4718710"/>
            <a:ext cx="226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/>
              <a:t>Internalised/</a:t>
            </a:r>
            <a:r>
              <a:rPr lang="it-IT" sz="1200" err="1"/>
              <a:t>Externalised</a:t>
            </a:r>
            <a:r>
              <a:rPr lang="it-IT" sz="1200"/>
              <a:t>/Control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2DB2B9-C165-E545-B460-AA7AB85E1957}"/>
              </a:ext>
            </a:extLst>
          </p:cNvPr>
          <p:cNvSpPr txBox="1"/>
          <p:nvPr/>
        </p:nvSpPr>
        <p:spPr>
          <a:xfrm>
            <a:off x="6883981" y="4718710"/>
            <a:ext cx="760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Empirical</a:t>
            </a:r>
            <a:endParaRPr lang="it-IT" sz="12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A25331-6321-9840-819B-915AB1E4A1FD}"/>
              </a:ext>
            </a:extLst>
          </p:cNvPr>
          <p:cNvGrpSpPr/>
          <p:nvPr/>
        </p:nvGrpSpPr>
        <p:grpSpPr>
          <a:xfrm>
            <a:off x="8873116" y="2783794"/>
            <a:ext cx="2985149" cy="3713616"/>
            <a:chOff x="8774494" y="2657995"/>
            <a:chExt cx="2985149" cy="37136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F5045B-0DEB-7B42-8DAD-2DF045F6539A}"/>
                </a:ext>
              </a:extLst>
            </p:cNvPr>
            <p:cNvSpPr txBox="1"/>
            <p:nvPr/>
          </p:nvSpPr>
          <p:spPr>
            <a:xfrm rot="19029619">
              <a:off x="10001785" y="6094612"/>
              <a:ext cx="7604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err="1"/>
                <a:t>Empirical</a:t>
              </a:r>
              <a:endParaRPr lang="it-IT" sz="120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BB449F0-0AD0-0941-976E-2EE8D9EC931D}"/>
                </a:ext>
              </a:extLst>
            </p:cNvPr>
            <p:cNvGrpSpPr/>
            <p:nvPr/>
          </p:nvGrpSpPr>
          <p:grpSpPr>
            <a:xfrm>
              <a:off x="8774494" y="2657995"/>
              <a:ext cx="2985149" cy="3681869"/>
              <a:chOff x="8774494" y="2657995"/>
              <a:chExt cx="2985149" cy="3681869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5692782-EF78-904A-A8AD-16EF88F270B5}"/>
                  </a:ext>
                </a:extLst>
              </p:cNvPr>
              <p:cNvGrpSpPr/>
              <p:nvPr/>
            </p:nvGrpSpPr>
            <p:grpSpPr>
              <a:xfrm>
                <a:off x="8774494" y="2657995"/>
                <a:ext cx="2429753" cy="3321723"/>
                <a:chOff x="8971566" y="2681644"/>
                <a:chExt cx="2429753" cy="3321723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1B8E58E1-95A4-0748-9ECF-CC6ADDCC3A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712" b="7864"/>
                <a:stretch/>
              </p:blipFill>
              <p:spPr>
                <a:xfrm>
                  <a:off x="8971566" y="3367913"/>
                  <a:ext cx="2429753" cy="2635454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50B8AAD-CA52-574A-A965-F3EA92857484}"/>
                    </a:ext>
                  </a:extLst>
                </p:cNvPr>
                <p:cNvSpPr txBox="1"/>
                <p:nvPr/>
              </p:nvSpPr>
              <p:spPr>
                <a:xfrm>
                  <a:off x="9331839" y="2681644"/>
                  <a:ext cx="15283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200"/>
                    <a:t>Model </a:t>
                  </a:r>
                  <a:r>
                    <a:rPr lang="it-IT" sz="1200" err="1"/>
                    <a:t>fit</a:t>
                  </a:r>
                  <a:r>
                    <a:rPr lang="it-IT" sz="1200"/>
                    <a:t> </a:t>
                  </a:r>
                  <a:r>
                    <a:rPr lang="it-IT" sz="1200" err="1"/>
                    <a:t>comparison</a:t>
                  </a:r>
                  <a:endParaRPr lang="it-IT" sz="1200"/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3EDFFF-13A9-104F-8E91-65C0A7384450}"/>
                  </a:ext>
                </a:extLst>
              </p:cNvPr>
              <p:cNvSpPr txBox="1"/>
              <p:nvPr/>
            </p:nvSpPr>
            <p:spPr>
              <a:xfrm rot="19029619">
                <a:off x="9177040" y="5996473"/>
                <a:ext cx="4816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err="1"/>
                  <a:t>Pairs</a:t>
                </a:r>
                <a:endParaRPr lang="it-IT" sz="120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222346-2B12-D243-B2D1-4928FE0B3D61}"/>
                  </a:ext>
                </a:extLst>
              </p:cNvPr>
              <p:cNvSpPr txBox="1"/>
              <p:nvPr/>
            </p:nvSpPr>
            <p:spPr>
              <a:xfrm rot="19029619">
                <a:off x="9343577" y="6062865"/>
                <a:ext cx="6815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err="1"/>
                  <a:t>Posthoc</a:t>
                </a:r>
                <a:endParaRPr lang="it-IT" sz="12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7B6E4C-A8F0-E548-9C7F-7AC97DD9686D}"/>
                  </a:ext>
                </a:extLst>
              </p:cNvPr>
              <p:cNvSpPr txBox="1"/>
              <p:nvPr/>
            </p:nvSpPr>
            <p:spPr>
              <a:xfrm rot="19029619">
                <a:off x="9861964" y="6001387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/>
                  <a:t>I/E/C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7ABCFB6-9E7A-764A-8368-E4413380F5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2154" y="4425523"/>
                <a:ext cx="338921" cy="42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1D7B2B-9FAA-2544-9993-88F957699540}"/>
                  </a:ext>
                </a:extLst>
              </p:cNvPr>
              <p:cNvSpPr txBox="1"/>
              <p:nvPr/>
            </p:nvSpPr>
            <p:spPr>
              <a:xfrm>
                <a:off x="9795039" y="3808621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/>
                  <a:t>*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179B6F8-35CA-BA47-9926-6E7D44FB1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0814" y="3839075"/>
                <a:ext cx="338921" cy="42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2727316-B790-7A40-A886-229501224C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8611" y="3977406"/>
                <a:ext cx="69170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8C16611-6526-0746-9872-9DC0BDC900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33385" y="3229055"/>
                <a:ext cx="374788" cy="88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9150355-8579-5A45-BF9E-CE952464F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88298" y="3382608"/>
                <a:ext cx="71768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8606A7A-567B-5440-B9A9-E0D9ED39B6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6550" y="3529716"/>
                <a:ext cx="111184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3FFCEE1-A4C4-B24E-88B2-FE825D66362F}"/>
                  </a:ext>
                </a:extLst>
              </p:cNvPr>
              <p:cNvSpPr txBox="1"/>
              <p:nvPr/>
            </p:nvSpPr>
            <p:spPr>
              <a:xfrm>
                <a:off x="9527817" y="4199189"/>
                <a:ext cx="4303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err="1"/>
                  <a:t>n.s</a:t>
                </a:r>
                <a:endParaRPr lang="it-IT" sz="12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66B095-5E70-1048-901A-B1101D9D11F7}"/>
                  </a:ext>
                </a:extLst>
              </p:cNvPr>
              <p:cNvSpPr txBox="1"/>
              <p:nvPr/>
            </p:nvSpPr>
            <p:spPr>
              <a:xfrm>
                <a:off x="9943206" y="3677388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/>
                  <a:t>*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B0CA04-93B5-264A-8164-1676DDDF1C0A}"/>
                  </a:ext>
                </a:extLst>
              </p:cNvPr>
              <p:cNvSpPr txBox="1"/>
              <p:nvPr/>
            </p:nvSpPr>
            <p:spPr>
              <a:xfrm>
                <a:off x="9985540" y="3368355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/>
                  <a:t>**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49AC7B0-A595-ED4C-AB0F-4A557C81AE8A}"/>
                  </a:ext>
                </a:extLst>
              </p:cNvPr>
              <p:cNvSpPr txBox="1"/>
              <p:nvPr/>
            </p:nvSpPr>
            <p:spPr>
              <a:xfrm>
                <a:off x="10095607" y="3211722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/>
                  <a:t>**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C8EAF67-8AA3-1749-9657-500D7C5A3697}"/>
                  </a:ext>
                </a:extLst>
              </p:cNvPr>
              <p:cNvSpPr txBox="1"/>
              <p:nvPr/>
            </p:nvSpPr>
            <p:spPr>
              <a:xfrm>
                <a:off x="10297857" y="3061688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/>
                  <a:t>*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B3EE3CB-085A-B64B-B7D0-D879CF5E2EB2}"/>
                  </a:ext>
                </a:extLst>
              </p:cNvPr>
              <p:cNvSpPr txBox="1"/>
              <p:nvPr/>
            </p:nvSpPr>
            <p:spPr>
              <a:xfrm>
                <a:off x="10929635" y="3540434"/>
                <a:ext cx="8300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/>
                  <a:t>* </a:t>
                </a:r>
                <a:r>
                  <a:rPr lang="it-IT" sz="1000" err="1"/>
                  <a:t>p</a:t>
                </a:r>
                <a:r>
                  <a:rPr lang="it-IT" sz="1000"/>
                  <a:t> &lt; .05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6AD16B-B2AC-9342-877E-2C8251EFF780}"/>
                  </a:ext>
                </a:extLst>
              </p:cNvPr>
              <p:cNvSpPr txBox="1"/>
              <p:nvPr/>
            </p:nvSpPr>
            <p:spPr>
              <a:xfrm>
                <a:off x="10871901" y="3708166"/>
                <a:ext cx="8300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/>
                  <a:t>** </a:t>
                </a:r>
                <a:r>
                  <a:rPr lang="it-IT" sz="1000" err="1"/>
                  <a:t>p</a:t>
                </a:r>
                <a:r>
                  <a:rPr lang="it-IT" sz="1000"/>
                  <a:t> &lt; .001</a:t>
                </a:r>
              </a:p>
            </p:txBody>
          </p:sp>
        </p:grp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5B0DD608-C6C8-AA4F-89D4-87419A85D7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75" t="488" r="936" b="1229"/>
          <a:stretch/>
        </p:blipFill>
        <p:spPr>
          <a:xfrm>
            <a:off x="9287480" y="363342"/>
            <a:ext cx="2523817" cy="211082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2B14EEAE-CBCC-4449-B3DF-36A4C7F9FD40}"/>
              </a:ext>
            </a:extLst>
          </p:cNvPr>
          <p:cNvGrpSpPr/>
          <p:nvPr/>
        </p:nvGrpSpPr>
        <p:grpSpPr>
          <a:xfrm>
            <a:off x="7428459" y="579769"/>
            <a:ext cx="120598" cy="1975750"/>
            <a:chOff x="7449479" y="671579"/>
            <a:chExt cx="120598" cy="197575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E86F7B5-CA6A-0647-B2FE-E186ADCBD6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671579"/>
              <a:ext cx="114248" cy="115200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7F13069-0DD8-CB44-A6DD-A23B8E0674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798579"/>
              <a:ext cx="114248" cy="115200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851F20C-818C-9741-86B6-D9FD70FD07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2654" y="928754"/>
              <a:ext cx="114248" cy="115200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32DCE97-D67F-A54A-A244-98DF1DB679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1058929"/>
              <a:ext cx="114248" cy="115200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AB98741-B5BA-7A41-B3AC-F2017915B0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1189104"/>
              <a:ext cx="114248" cy="115200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B90B1EA-E973-324D-B32C-3E49E3D4BA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1325629"/>
              <a:ext cx="114248" cy="115200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0A3E279-0493-D041-A3E7-D1CDC7F19D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2654" y="1468504"/>
              <a:ext cx="114248" cy="115200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3E2C949-E168-6247-A889-DAB141D8B4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9479" y="1605029"/>
              <a:ext cx="114248" cy="115200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9B75CD4-C38B-A744-9DC1-B7E6A43719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9479" y="1732029"/>
              <a:ext cx="114248" cy="115200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E5F09D2-933A-A74E-89BD-D3D32367BC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2654" y="1865379"/>
              <a:ext cx="114248" cy="115200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E4A747B-3076-B044-9C86-F254EE93A6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2654" y="2001904"/>
              <a:ext cx="114248" cy="115200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CD96592-7F2D-DD40-AEDE-035251FB61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2138429"/>
              <a:ext cx="114248" cy="115200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73D5936-C332-024A-B0A9-6E0070543B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2268604"/>
              <a:ext cx="114248" cy="115200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03848A0-5B07-DB42-BC85-EAA4B4473F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2395604"/>
              <a:ext cx="114248" cy="115200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3C77D2-931D-F646-9E39-CF20B1B6C3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2532129"/>
              <a:ext cx="114248" cy="115200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87994D7C-E36B-9249-9755-5BFFFE3F7602}"/>
              </a:ext>
            </a:extLst>
          </p:cNvPr>
          <p:cNvSpPr>
            <a:spLocks/>
          </p:cNvSpPr>
          <p:nvPr/>
        </p:nvSpPr>
        <p:spPr>
          <a:xfrm rot="16200000">
            <a:off x="5173745" y="2598443"/>
            <a:ext cx="129600" cy="130849"/>
          </a:xfrm>
          <a:prstGeom prst="ellipse">
            <a:avLst/>
          </a:prstGeom>
          <a:solidFill>
            <a:srgbClr val="905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21BAC30-B526-7F44-8DB2-BD8300B65CAA}"/>
              </a:ext>
            </a:extLst>
          </p:cNvPr>
          <p:cNvSpPr>
            <a:spLocks/>
          </p:cNvSpPr>
          <p:nvPr/>
        </p:nvSpPr>
        <p:spPr>
          <a:xfrm rot="16200000">
            <a:off x="5315559" y="2598443"/>
            <a:ext cx="129600" cy="130849"/>
          </a:xfrm>
          <a:prstGeom prst="ellipse">
            <a:avLst/>
          </a:prstGeom>
          <a:solidFill>
            <a:srgbClr val="905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2B4FEDA-6177-AB41-A233-50D86FBFCC63}"/>
              </a:ext>
            </a:extLst>
          </p:cNvPr>
          <p:cNvSpPr>
            <a:spLocks/>
          </p:cNvSpPr>
          <p:nvPr/>
        </p:nvSpPr>
        <p:spPr>
          <a:xfrm rot="16200000">
            <a:off x="5460917" y="2602377"/>
            <a:ext cx="129600" cy="130849"/>
          </a:xfrm>
          <a:prstGeom prst="ellipse">
            <a:avLst/>
          </a:prstGeom>
          <a:solidFill>
            <a:srgbClr val="A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112DFCF-8B07-404E-8698-C93B645ABD71}"/>
              </a:ext>
            </a:extLst>
          </p:cNvPr>
          <p:cNvSpPr>
            <a:spLocks/>
          </p:cNvSpPr>
          <p:nvPr/>
        </p:nvSpPr>
        <p:spPr>
          <a:xfrm rot="16200000">
            <a:off x="5606276" y="2598443"/>
            <a:ext cx="129600" cy="130849"/>
          </a:xfrm>
          <a:prstGeom prst="ellipse">
            <a:avLst/>
          </a:prstGeom>
          <a:solidFill>
            <a:srgbClr val="A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FF5F3E4-1869-B246-AD2D-EFB16B6F1BEB}"/>
              </a:ext>
            </a:extLst>
          </p:cNvPr>
          <p:cNvSpPr>
            <a:spLocks/>
          </p:cNvSpPr>
          <p:nvPr/>
        </p:nvSpPr>
        <p:spPr>
          <a:xfrm rot="16200000">
            <a:off x="5751635" y="2598443"/>
            <a:ext cx="129600" cy="130849"/>
          </a:xfrm>
          <a:prstGeom prst="ellipse">
            <a:avLst/>
          </a:prstGeom>
          <a:solidFill>
            <a:srgbClr val="870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3866F53-2A24-0948-B78B-55FBA36ED496}"/>
              </a:ext>
            </a:extLst>
          </p:cNvPr>
          <p:cNvSpPr>
            <a:spLocks/>
          </p:cNvSpPr>
          <p:nvPr/>
        </p:nvSpPr>
        <p:spPr>
          <a:xfrm rot="16200000">
            <a:off x="5904085" y="2598443"/>
            <a:ext cx="129600" cy="130849"/>
          </a:xfrm>
          <a:prstGeom prst="ellipse">
            <a:avLst/>
          </a:prstGeom>
          <a:solidFill>
            <a:srgbClr val="870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DE5DA99-4F30-9D4B-B42E-9F35AAC777F6}"/>
              </a:ext>
            </a:extLst>
          </p:cNvPr>
          <p:cNvSpPr>
            <a:spLocks/>
          </p:cNvSpPr>
          <p:nvPr/>
        </p:nvSpPr>
        <p:spPr>
          <a:xfrm rot="16200000">
            <a:off x="6063625" y="2602377"/>
            <a:ext cx="129600" cy="130849"/>
          </a:xfrm>
          <a:prstGeom prst="ellipse">
            <a:avLst/>
          </a:prstGeom>
          <a:solidFill>
            <a:srgbClr val="CC0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3E99B26-D18A-5049-9140-5EE62D27855F}"/>
              </a:ext>
            </a:extLst>
          </p:cNvPr>
          <p:cNvSpPr>
            <a:spLocks/>
          </p:cNvSpPr>
          <p:nvPr/>
        </p:nvSpPr>
        <p:spPr>
          <a:xfrm rot="16200000">
            <a:off x="6216074" y="2606311"/>
            <a:ext cx="129600" cy="130849"/>
          </a:xfrm>
          <a:prstGeom prst="ellipse">
            <a:avLst/>
          </a:prstGeom>
          <a:solidFill>
            <a:srgbClr val="CC0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4BB9A84-4A08-0543-B443-2F9E51F19B2F}"/>
              </a:ext>
            </a:extLst>
          </p:cNvPr>
          <p:cNvSpPr>
            <a:spLocks/>
          </p:cNvSpPr>
          <p:nvPr/>
        </p:nvSpPr>
        <p:spPr>
          <a:xfrm rot="16200000">
            <a:off x="6357888" y="2606311"/>
            <a:ext cx="129600" cy="130849"/>
          </a:xfrm>
          <a:prstGeom prst="ellipse">
            <a:avLst/>
          </a:prstGeom>
          <a:solidFill>
            <a:srgbClr val="005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A61F6FD-ADBD-9745-87C6-D53490A89BD2}"/>
              </a:ext>
            </a:extLst>
          </p:cNvPr>
          <p:cNvSpPr>
            <a:spLocks/>
          </p:cNvSpPr>
          <p:nvPr/>
        </p:nvSpPr>
        <p:spPr>
          <a:xfrm rot="16200000">
            <a:off x="6506792" y="2602377"/>
            <a:ext cx="129600" cy="130849"/>
          </a:xfrm>
          <a:prstGeom prst="ellipse">
            <a:avLst/>
          </a:prstGeom>
          <a:solidFill>
            <a:srgbClr val="005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B823CA5-69B8-354A-9531-0A54AD348C65}"/>
              </a:ext>
            </a:extLst>
          </p:cNvPr>
          <p:cNvSpPr>
            <a:spLocks/>
          </p:cNvSpPr>
          <p:nvPr/>
        </p:nvSpPr>
        <p:spPr>
          <a:xfrm rot="16200000">
            <a:off x="6659241" y="2602377"/>
            <a:ext cx="129600" cy="130849"/>
          </a:xfrm>
          <a:prstGeom prst="ellipse">
            <a:avLst/>
          </a:prstGeom>
          <a:solidFill>
            <a:srgbClr val="0A8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6B439A0-990D-EF41-8CB8-61FE8C3845D2}"/>
              </a:ext>
            </a:extLst>
          </p:cNvPr>
          <p:cNvSpPr>
            <a:spLocks/>
          </p:cNvSpPr>
          <p:nvPr/>
        </p:nvSpPr>
        <p:spPr>
          <a:xfrm rot="16200000">
            <a:off x="6811691" y="2598443"/>
            <a:ext cx="129600" cy="130849"/>
          </a:xfrm>
          <a:prstGeom prst="ellipse">
            <a:avLst/>
          </a:prstGeom>
          <a:solidFill>
            <a:srgbClr val="0A8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03A8A-C4D9-924A-A044-0C97EA6A7E35}"/>
              </a:ext>
            </a:extLst>
          </p:cNvPr>
          <p:cNvSpPr>
            <a:spLocks/>
          </p:cNvSpPr>
          <p:nvPr/>
        </p:nvSpPr>
        <p:spPr>
          <a:xfrm rot="16200000">
            <a:off x="6957050" y="2598443"/>
            <a:ext cx="129600" cy="130849"/>
          </a:xfrm>
          <a:prstGeom prst="ellipse">
            <a:avLst/>
          </a:prstGeom>
          <a:solidFill>
            <a:srgbClr val="229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88D4224-D031-9341-A6B4-F4E1D4ABCF38}"/>
              </a:ext>
            </a:extLst>
          </p:cNvPr>
          <p:cNvSpPr>
            <a:spLocks/>
          </p:cNvSpPr>
          <p:nvPr/>
        </p:nvSpPr>
        <p:spPr>
          <a:xfrm rot="16200000">
            <a:off x="7098863" y="2598443"/>
            <a:ext cx="129600" cy="130849"/>
          </a:xfrm>
          <a:prstGeom prst="ellipse">
            <a:avLst/>
          </a:prstGeom>
          <a:solidFill>
            <a:srgbClr val="D1D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7BA1E70-CE63-FB47-8537-19F9AF9633E8}"/>
              </a:ext>
            </a:extLst>
          </p:cNvPr>
          <p:cNvSpPr>
            <a:spLocks noChangeAspect="1"/>
          </p:cNvSpPr>
          <p:nvPr/>
        </p:nvSpPr>
        <p:spPr>
          <a:xfrm rot="16200000">
            <a:off x="7244771" y="2604985"/>
            <a:ext cx="129600" cy="117765"/>
          </a:xfrm>
          <a:prstGeom prst="ellipse">
            <a:avLst/>
          </a:prstGeom>
          <a:solidFill>
            <a:srgbClr val="265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0074486-BFAA-F942-93EE-4C557F081732}"/>
              </a:ext>
            </a:extLst>
          </p:cNvPr>
          <p:cNvGrpSpPr/>
          <p:nvPr/>
        </p:nvGrpSpPr>
        <p:grpSpPr>
          <a:xfrm>
            <a:off x="4543132" y="3038910"/>
            <a:ext cx="86931" cy="1436337"/>
            <a:chOff x="4544383" y="3130720"/>
            <a:chExt cx="89388" cy="143633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B3D9954-5C99-794F-8AF5-F0347E42D3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130720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DEB1415-FD19-7C43-973C-C69AC52546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223047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A097609-8ECD-DF49-8363-32AB4BCEEE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317682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8E4E104-47A9-A247-A48B-B08DF0905D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412317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7D23B9A-BDC1-FF49-9820-8163D68858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506952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7267867-E69F-7E4D-8373-602D3E760C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606203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CA26880-D4DE-6047-B024-FE24B9C7B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710071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58C3DAB-7913-DB4F-9594-A769722C78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809322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D0A6824-6D5B-C645-8C64-FB0247D760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01649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04F4EBE-399E-9E4B-9DD9-7AF3F6F7B9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98593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BC5F48B-D63B-7248-B82B-79B6BECBCB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097844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A2C650B-5CC9-7F49-840D-C1A30F9444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197095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B4B61C5-6173-2F48-A6D9-5D127B4DD0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291730"/>
              <a:ext cx="89388" cy="83748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2219925-3A53-7F4D-9EDF-AC6E5A7F4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384057"/>
              <a:ext cx="89388" cy="83748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4A80ACA-9DFC-A949-A943-79378D3F39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483309"/>
              <a:ext cx="89388" cy="83748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775241A-BAB3-994D-8C98-1FFCC6DC99CA}"/>
              </a:ext>
            </a:extLst>
          </p:cNvPr>
          <p:cNvGrpSpPr/>
          <p:nvPr/>
        </p:nvGrpSpPr>
        <p:grpSpPr>
          <a:xfrm>
            <a:off x="4654777" y="4485134"/>
            <a:ext cx="1492700" cy="88968"/>
            <a:chOff x="4675797" y="4576943"/>
            <a:chExt cx="1492700" cy="108739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781EE26-F9C8-A547-A6ED-D8A61E3C196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66494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6C0ACC0-FEBA-7D4E-900C-0D4D0AE53D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76089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7EBE137-3EC5-7F4C-8046-D66B6FB78F7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59243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0BC7BF8-F86A-954E-8025-82FCF120437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957591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03C3206-5F69-9C4F-92EF-127F1BA4768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055940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D8227EC-B21C-0F47-BD4F-DB8CD9D009D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159085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374270A-7D59-AD4F-904D-21DC262393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267029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F73366A-7D9A-3840-836C-208237871B8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70175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F9B95E4-CF43-D945-B392-73778EF7C32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466125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85F15EE-F917-5A4A-B883-0ECEB53BD3D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566873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C7BE960-133F-B141-9AE8-BB70327BB59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670019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7A5C825-50CC-CF43-9082-D522C279FC7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773165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A67D85D-AE95-DA42-B614-F4E32D12A73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871513" y="4587796"/>
              <a:ext cx="108739" cy="87034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296750-5802-8E4A-B253-EFF5F1D572D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967463" y="4587796"/>
              <a:ext cx="108739" cy="87034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B87C31AC-F6F4-A34E-8BF4-EBDE126595A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070610" y="4587796"/>
              <a:ext cx="108739" cy="87034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D683FA2-7A42-564E-AA58-59B3660AD9AD}"/>
              </a:ext>
            </a:extLst>
          </p:cNvPr>
          <p:cNvGrpSpPr/>
          <p:nvPr/>
        </p:nvGrpSpPr>
        <p:grpSpPr>
          <a:xfrm>
            <a:off x="6419236" y="3033546"/>
            <a:ext cx="86931" cy="1436337"/>
            <a:chOff x="4544383" y="3130720"/>
            <a:chExt cx="89388" cy="1436337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9A8BB5C-164F-FF42-B343-7F0723849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130720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76DF22F-CD07-C44F-A386-2F9BA84727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223047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8B58E21-66F8-F34D-A3F5-8B07C0C2E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317682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642560-88ED-814D-A99A-1D95B52B1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412317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984FD34-3CE2-C142-8592-20187D6BA6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506952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6DBB0F1-E000-FC42-BC84-0D51D9F04B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606203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030B2CFB-8C3E-0247-BFB4-1C828CC5B3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710071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2C3219A-BC93-1846-B6FD-0132BB952D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809322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F1075DB-BCD8-DC4D-BC39-CCA7EC93E3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01649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5D8A1C9-3D0A-4C41-96A4-74622550C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98593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E6CD776-68D6-1A4B-9E40-4D4F70EF77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097844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F1201D1-6A7A-E14D-9CEF-1738920B40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197095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A3CA23D-3483-A941-A29A-004772AFA3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291730"/>
              <a:ext cx="89388" cy="83748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33E34DE-2F96-E84E-A525-0CA8CCDEEB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384057"/>
              <a:ext cx="89388" cy="83748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0D9C7ED3-A0C4-364C-88A4-6DFCB275DD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483309"/>
              <a:ext cx="89388" cy="83748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63B1D25-37D4-AA4F-BD6D-4EA6DDFFE6DB}"/>
              </a:ext>
            </a:extLst>
          </p:cNvPr>
          <p:cNvGrpSpPr/>
          <p:nvPr/>
        </p:nvGrpSpPr>
        <p:grpSpPr>
          <a:xfrm>
            <a:off x="6530881" y="4479770"/>
            <a:ext cx="1492700" cy="88968"/>
            <a:chOff x="4675797" y="4576943"/>
            <a:chExt cx="1492700" cy="108739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D69CD50-7164-8D4C-A6F3-46DADE12369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66494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246D2CC-4FB5-5C42-B556-D332BE24FF7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76089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101F316-24BD-0144-B10C-67BCAA50CE3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59243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10BE577-315F-D549-9D26-0D7E946CD5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957591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714100C-C6A1-3943-A9F1-540401CFCA8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055940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39B72A9-A579-FA4E-AAAA-E3792F376F5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159085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C7CB62E-EC93-5246-B8D9-9C1EF669E9E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267029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F05FA6F-D03F-5245-84AC-639FEDA1DBB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70175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CDA80B7-ABC9-2C4E-B49B-A2C2275DC92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466125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30B2016-A3BC-CF49-95B4-09EEC479905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566873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5B1BD38-143C-8E42-8163-2E7C3B2620B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670019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408D8CF-E124-8446-9152-562E213C759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773165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8B9B0FD-6907-9947-9F41-972541A482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871513" y="4587796"/>
              <a:ext cx="108739" cy="87034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883781B-615F-A94F-A5AD-552666BDC4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967463" y="4587796"/>
              <a:ext cx="108739" cy="87034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EEAA1CB-BD4E-A948-A83A-C891A1818B0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070610" y="4587796"/>
              <a:ext cx="108739" cy="87034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F9BF3EE-520B-1E4A-8FD3-89501C69B2DC}"/>
              </a:ext>
            </a:extLst>
          </p:cNvPr>
          <p:cNvGrpSpPr/>
          <p:nvPr/>
        </p:nvGrpSpPr>
        <p:grpSpPr>
          <a:xfrm>
            <a:off x="6401182" y="5001867"/>
            <a:ext cx="86931" cy="1436337"/>
            <a:chOff x="4544383" y="3130720"/>
            <a:chExt cx="89388" cy="1436337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88F807EA-2AAE-C449-B2C5-01A73BE9DB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130720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1EEF11E1-CAFB-8247-AAB3-D20D3EAFC7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223047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6D7E975-394E-724D-9A51-373E8B0854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317682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3939710-95D2-D84E-97F7-8B0F30F607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412317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CB2252F-3AD4-9240-A808-CA4C476E36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506952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DD41404-BB73-4B42-AB1F-A695C8216C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606203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50A31CBC-1C7C-E245-A78C-30C38B1B92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710071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0EF3208E-EBFD-324E-B738-957E94EE2C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809322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9EF7333-20ED-D646-B27E-4CCF15FCEA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01649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777FB19-6C6E-3742-A5E7-F8C74C6D87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98593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9777B8B-50C6-AF4A-A92F-65E64B51E3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097844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D76F8EB6-9979-4E4C-B64F-0A682B7A67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197095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171344CE-043D-5B45-AB16-9DD43E9BEA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291730"/>
              <a:ext cx="89388" cy="83748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DB1CE7C-CDB5-E843-A1E9-CC119BEEF2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384057"/>
              <a:ext cx="89388" cy="83748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5407BE7-36D3-C14D-A148-E17ADCB948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483309"/>
              <a:ext cx="89388" cy="83748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EB387FB-E125-174D-B632-9EFE68CBCCA7}"/>
              </a:ext>
            </a:extLst>
          </p:cNvPr>
          <p:cNvGrpSpPr/>
          <p:nvPr/>
        </p:nvGrpSpPr>
        <p:grpSpPr>
          <a:xfrm>
            <a:off x="6512827" y="6448091"/>
            <a:ext cx="1492700" cy="88968"/>
            <a:chOff x="4675797" y="4576943"/>
            <a:chExt cx="1492700" cy="108739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9B85A-E861-894D-97A6-445872F1DD0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66494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0D87D46-D053-784F-8847-04AE5438899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76089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482786E-97E1-4746-B228-597623402C8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59243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93DDD01-7359-B949-9199-4BE1DBA33DA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957591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6C3F0A8-F3D0-E34D-865C-BB8A1E54115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055940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DCC589D-8CC9-3E47-847A-83D95F3C215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159085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E8188CE-0888-BE49-882D-ACB0ED57CAA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267029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090FC54-2F41-FC43-AE7E-D8AF2877E07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70175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0C495260-4A85-A14B-9E40-CB1E982C56F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466125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BDD727E-5AAB-BD47-AEF6-7C54B637788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566873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5B232DB-C16B-4C4D-9B27-673F2E5C611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670019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30ADC12-EBA9-7742-9022-F02FE536018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773165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B5A8ECE9-EDFA-7B41-96BF-DF9A58138A9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871513" y="4587796"/>
              <a:ext cx="108739" cy="87034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4052AC7-6927-2542-8449-B1769EC4EE8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967463" y="4587796"/>
              <a:ext cx="108739" cy="87034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20A9C54-DC4D-C243-86A3-40A6A207E7B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070610" y="4587796"/>
              <a:ext cx="108739" cy="87034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0EBA705-87A3-CD4E-BC2B-FD574F4C965B}"/>
              </a:ext>
            </a:extLst>
          </p:cNvPr>
          <p:cNvGrpSpPr/>
          <p:nvPr/>
        </p:nvGrpSpPr>
        <p:grpSpPr>
          <a:xfrm>
            <a:off x="4539728" y="4978830"/>
            <a:ext cx="86931" cy="1436337"/>
            <a:chOff x="4544383" y="3130720"/>
            <a:chExt cx="89388" cy="1436337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B455FD3D-3C86-7B42-A753-1D250AB6A9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130720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E88D75EA-99F0-F042-9B82-0BCD41F5F5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223047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CA36EA5-7D31-F64F-8C7C-272FAA1FE6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317682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CF76ED71-CD5B-F04C-AD5D-B1C7165E5F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412317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61897A83-4166-9747-9EC6-2A115107CF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506952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52DCC90-04F7-D24C-83AF-BA36A9738A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606203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EE18EB5-0EFC-6241-B6F2-0AB0EFFDD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710071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50D9F7E2-F1E3-384E-829F-7B84169ECB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809322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A59A5B53-1437-9A41-AF65-203B247224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01649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9A1CD2A8-D183-174D-9201-15EA22F9D1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98593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56A47C83-48A2-0D47-9F29-94C08DBA32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097844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63177C1-B0E5-1C4E-A284-E5626D43C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197095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05B0339-8C0A-AD44-ABD5-83CB8AB668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291730"/>
              <a:ext cx="89388" cy="83748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D935B72-6AD1-0742-AF7C-B488A79A87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384057"/>
              <a:ext cx="89388" cy="83748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9E6334F-932D-2F40-907C-8C12B833EC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483309"/>
              <a:ext cx="89388" cy="83748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03A242E-DE67-5347-975A-BF10244395E8}"/>
              </a:ext>
            </a:extLst>
          </p:cNvPr>
          <p:cNvGrpSpPr/>
          <p:nvPr/>
        </p:nvGrpSpPr>
        <p:grpSpPr>
          <a:xfrm>
            <a:off x="4656316" y="6434940"/>
            <a:ext cx="1492700" cy="88968"/>
            <a:chOff x="4675797" y="4576943"/>
            <a:chExt cx="1492700" cy="108739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A9AB66C-3BA8-834B-80D3-4F07207DF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66494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93F30F9-9710-624F-8603-DBBDA531FD3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76089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B9413B69-D4E1-EE4A-935B-0239E83C93A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59243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09FEB651-46D7-A144-8FCA-0DD36455A51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957591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F3518C36-357B-0747-A382-B2C2BC7E03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055940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FAFF83A7-4D11-7345-9483-246B04EAF12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159085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495AFBD-90C8-FF44-BED5-81C536F1EE1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267029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24355D98-AB3F-374D-BD26-A963A48DC4F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70175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A5E14BC8-6CE0-9E44-AB69-821729F89A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466125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0C4F1C5-D76B-E44E-946D-233D118A407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566873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460B58E-1085-2945-BC58-4EBA886086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670019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EE97129E-C5F3-E849-B772-E0AE118C6AB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773165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CA5C903-FF8A-1443-A538-677BF87A072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871513" y="4587796"/>
              <a:ext cx="108739" cy="87034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BFCAF84B-8F2C-B744-A5E5-F3BF9CF6235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967463" y="4587796"/>
              <a:ext cx="108739" cy="87034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4E12BE72-B217-1244-8233-70217E58658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070610" y="4587796"/>
              <a:ext cx="108739" cy="87034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5D67E7EA-C327-5C48-804C-A5EA4D78A16E}"/>
              </a:ext>
            </a:extLst>
          </p:cNvPr>
          <p:cNvCxnSpPr>
            <a:cxnSpLocks/>
          </p:cNvCxnSpPr>
          <p:nvPr/>
        </p:nvCxnSpPr>
        <p:spPr>
          <a:xfrm>
            <a:off x="7789678" y="2048416"/>
            <a:ext cx="0" cy="7813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0A480E2D-9919-1B41-879B-3283922BC4F0}"/>
              </a:ext>
            </a:extLst>
          </p:cNvPr>
          <p:cNvSpPr txBox="1"/>
          <p:nvPr/>
        </p:nvSpPr>
        <p:spPr>
          <a:xfrm>
            <a:off x="7780038" y="2245266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/>
              <a:t>Model </a:t>
            </a:r>
            <a:r>
              <a:rPr lang="it-IT" sz="1200" err="1"/>
              <a:t>fit</a:t>
            </a:r>
            <a:endParaRPr lang="it-IT" sz="12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672E3-47D3-9648-9965-1CCE126A5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940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pic>
        <p:nvPicPr>
          <p:cNvPr id="6" name="Picture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A7F8C9A5-F8D2-AC4D-82DD-408DC411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8" y="1052417"/>
            <a:ext cx="3396713" cy="56180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E4201E4-0DFF-4A40-BD1B-761A68DF2B2C}"/>
              </a:ext>
            </a:extLst>
          </p:cNvPr>
          <p:cNvGrpSpPr/>
          <p:nvPr/>
        </p:nvGrpSpPr>
        <p:grpSpPr>
          <a:xfrm>
            <a:off x="6643655" y="2756018"/>
            <a:ext cx="1465684" cy="1273841"/>
            <a:chOff x="5102561" y="2060571"/>
            <a:chExt cx="1465684" cy="1273841"/>
          </a:xfrm>
        </p:grpSpPr>
        <p:pic>
          <p:nvPicPr>
            <p:cNvPr id="8" name="Picture 7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E5B182B0-0190-874A-B7FA-AC4DB2F2D0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528" t="70511" b="3738"/>
            <a:stretch/>
          </p:blipFill>
          <p:spPr>
            <a:xfrm>
              <a:off x="5102561" y="2060571"/>
              <a:ext cx="1465684" cy="1160389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1AF5D2-3A40-7440-8544-2AF656132D5A}"/>
                </a:ext>
              </a:extLst>
            </p:cNvPr>
            <p:cNvGrpSpPr/>
            <p:nvPr/>
          </p:nvGrpSpPr>
          <p:grpSpPr>
            <a:xfrm rot="16200000">
              <a:off x="5733062" y="2732285"/>
              <a:ext cx="108778" cy="1095475"/>
              <a:chOff x="6520096" y="2163855"/>
              <a:chExt cx="108778" cy="109547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7DEEF00-31C2-D948-808A-A1A101204A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BE22A07-CA05-6D40-BBB5-4BFEB674D5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9F26FD9-93DE-EA45-A584-4B97C9E1A6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CEF9D1C-A817-A944-ABE7-4DAC56075D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C5AD17C-1956-DD4D-B0A1-65EA05F361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776D8F2-4C4E-5749-9C66-79B93288C5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B11483E-5B0D-284B-8895-08F54EC999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7C84C5E-85A3-BD47-99B7-BFB9F67E4D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489B6DE-33D9-2B4A-88BF-A1E53D52C0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263F9BB-1C09-6D40-ADA2-A4FD0AAC6A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6B0BDC4-E339-2743-BE52-CE193EE78CB2}"/>
                </a:ext>
              </a:extLst>
            </p:cNvPr>
            <p:cNvGrpSpPr/>
            <p:nvPr/>
          </p:nvGrpSpPr>
          <p:grpSpPr>
            <a:xfrm>
              <a:off x="5103619" y="2121855"/>
              <a:ext cx="108778" cy="1095475"/>
              <a:chOff x="6520096" y="2163855"/>
              <a:chExt cx="108778" cy="1095475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7B10E52-69F8-0E45-AE9A-FC144EB0E7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8C3C60F-2A6B-8F4C-B1EC-6CF444144F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E3C0F01-27C6-3E4E-A08E-C2103FFC4F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0257BC1-B9FE-0B40-884F-4606FF6098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A1114D3-3FC5-6647-A495-1A60161508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9236A75-2B03-9B48-8292-E342D63510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7633DF7-F2F9-624A-A474-D1B5EB0A5F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6C5B7FC-1363-AB4E-99D5-9D3CAADE13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EE398E-626D-E047-9E92-878143A086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5F60C40-87E4-824E-A59D-0FC3131116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3C3E8C5-C7F6-CE44-A772-EA0030424B62}"/>
              </a:ext>
            </a:extLst>
          </p:cNvPr>
          <p:cNvGrpSpPr/>
          <p:nvPr/>
        </p:nvGrpSpPr>
        <p:grpSpPr>
          <a:xfrm>
            <a:off x="5011251" y="2708032"/>
            <a:ext cx="1534821" cy="1337001"/>
            <a:chOff x="3470157" y="2012585"/>
            <a:chExt cx="1534821" cy="1337001"/>
          </a:xfrm>
        </p:grpSpPr>
        <p:pic>
          <p:nvPicPr>
            <p:cNvPr id="32" name="Picture 31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BECF80F0-7240-F740-B497-E84C4F2FA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088" t="35580" r="1107" b="34957"/>
            <a:stretch/>
          </p:blipFill>
          <p:spPr>
            <a:xfrm>
              <a:off x="3470157" y="2012585"/>
              <a:ext cx="1534821" cy="1327639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E36DC22-AF76-5542-BCA7-FA0FD1EED269}"/>
                </a:ext>
              </a:extLst>
            </p:cNvPr>
            <p:cNvGrpSpPr/>
            <p:nvPr/>
          </p:nvGrpSpPr>
          <p:grpSpPr>
            <a:xfrm rot="16200000">
              <a:off x="4193145" y="2747459"/>
              <a:ext cx="108778" cy="1095475"/>
              <a:chOff x="6520096" y="2163855"/>
              <a:chExt cx="108778" cy="109547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14B4E42-F6EC-114E-8527-991990B523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7B0F48A-E481-0241-8419-037376B378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7BF6D65-A32E-5843-8C2E-8CD345E784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3230FCA-47C2-1149-BB69-16634BF5FC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931AB57-ABC3-144F-885C-756BDD7CD1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DF8A85B-2613-7148-9065-B11C2F7BEA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7B0E50-D0D2-984D-A6C8-75D15D4A0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00FA8BC-97DD-704B-B087-1A99D8A4A1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FAEBFFF-7172-424B-97B8-48D33B7A1E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17C608B-8D8B-3544-9355-5DDE735999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074BAA-520B-D04B-B4DF-941571D087B7}"/>
                </a:ext>
              </a:extLst>
            </p:cNvPr>
            <p:cNvGrpSpPr/>
            <p:nvPr/>
          </p:nvGrpSpPr>
          <p:grpSpPr>
            <a:xfrm>
              <a:off x="3574510" y="2148669"/>
              <a:ext cx="108778" cy="1095475"/>
              <a:chOff x="6520096" y="2163855"/>
              <a:chExt cx="108778" cy="1095475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325BDBD-D9CA-0141-80E4-9F6DAECA48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14C0F34-B0E9-384E-AEFC-0C3F88C3FF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6E3E773-F150-2840-B704-3AC4617088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5517F36-1D3A-3843-A357-6233A54AD8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4C1BB09-1137-0244-90F0-03A9455CCE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3EB5125-2BBF-7341-848C-D26642FC50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C39A9ED-CECC-9744-84BE-178C4E7532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FED0BF9-A2A1-F747-8AFB-2F1E53FE5C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01DD654-CFEC-0C4D-B25C-F809E505F2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552E9B-4AA0-1943-8835-F1BA7BEFDA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3C7BE9A-07E9-F143-B47A-E0BB1E5C0C4C}"/>
              </a:ext>
            </a:extLst>
          </p:cNvPr>
          <p:cNvGrpSpPr/>
          <p:nvPr/>
        </p:nvGrpSpPr>
        <p:grpSpPr>
          <a:xfrm>
            <a:off x="3566251" y="2816134"/>
            <a:ext cx="1462840" cy="1213724"/>
            <a:chOff x="2025157" y="2120687"/>
            <a:chExt cx="1462840" cy="1213724"/>
          </a:xfrm>
        </p:grpSpPr>
        <p:pic>
          <p:nvPicPr>
            <p:cNvPr id="56" name="Picture 55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D132F0E2-6220-D74C-B67B-3E19DAF80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735" t="4755" b="68849"/>
            <a:stretch/>
          </p:blipFill>
          <p:spPr>
            <a:xfrm>
              <a:off x="2058048" y="2120687"/>
              <a:ext cx="1429949" cy="1189418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E4EDEAB-88C6-9241-A677-648B9AE947E4}"/>
                </a:ext>
              </a:extLst>
            </p:cNvPr>
            <p:cNvGrpSpPr/>
            <p:nvPr/>
          </p:nvGrpSpPr>
          <p:grpSpPr>
            <a:xfrm rot="16200000">
              <a:off x="2666606" y="2732284"/>
              <a:ext cx="108778" cy="1095475"/>
              <a:chOff x="6520096" y="2163855"/>
              <a:chExt cx="108778" cy="1095475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C3E5B40-226F-1441-9EE3-DF3F447CE7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FC64CD6-51C9-0F4A-8828-C681269751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D0BB33A-3F88-7B46-96F5-0E22D860B7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4DA6F58-E1AC-0B40-95BF-D9EC76D276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5BDF023-2EE8-4346-89D9-B8640B6568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5D820053-4CFC-944E-A544-4E47EB3C82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3862178-C0C4-DB4A-88E8-1F4029714C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486B7C6-DB75-B94B-A27B-3210226DF7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C5DEB21-D0F5-5546-AC95-A2A963CF72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ACFE3D1-B3D8-CE4C-8A93-7D1ACF2A5E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9D64EE1-0D00-2C41-BCC4-12425D2B8639}"/>
                </a:ext>
              </a:extLst>
            </p:cNvPr>
            <p:cNvGrpSpPr/>
            <p:nvPr/>
          </p:nvGrpSpPr>
          <p:grpSpPr>
            <a:xfrm>
              <a:off x="2025157" y="2132710"/>
              <a:ext cx="108778" cy="1095475"/>
              <a:chOff x="6520096" y="2163855"/>
              <a:chExt cx="108778" cy="1095475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8DA1FFB-DB06-D349-8FA5-268020187B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FC810D5-7387-E545-83A0-799EA38CCC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57980D0-5E00-4943-A4A1-2596E15538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CB95B36-AA10-704B-83FA-32BEA73AF3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F680FD9-23AE-1146-9FEA-D92BD3BD65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00ADB52-4D6A-A641-BD27-4330ADE2B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86C10BA-EF5F-344E-B6AC-5FB3D16041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DF6210A-9E3D-8146-91EC-95D3799041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3C6CE32-3C4C-6148-BA8A-18136BE720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FEB548C-85C4-1C4D-B52D-CC025ABBEA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623BF7-7486-B240-BBCB-9873E2994255}"/>
              </a:ext>
            </a:extLst>
          </p:cNvPr>
          <p:cNvGrpSpPr/>
          <p:nvPr/>
        </p:nvGrpSpPr>
        <p:grpSpPr>
          <a:xfrm>
            <a:off x="3552252" y="1277456"/>
            <a:ext cx="1327777" cy="1211643"/>
            <a:chOff x="2011158" y="582009"/>
            <a:chExt cx="1327777" cy="1211643"/>
          </a:xfrm>
        </p:grpSpPr>
        <p:pic>
          <p:nvPicPr>
            <p:cNvPr id="80" name="Picture 79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35586E38-7EAA-CC4B-8449-733BC5F26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756" r="55183" b="69821"/>
            <a:stretch/>
          </p:blipFill>
          <p:spPr>
            <a:xfrm>
              <a:off x="2011158" y="582009"/>
              <a:ext cx="1327777" cy="1145609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1CC48A0-E9F2-D842-B89C-FF5C06EA00A3}"/>
                </a:ext>
              </a:extLst>
            </p:cNvPr>
            <p:cNvGrpSpPr/>
            <p:nvPr/>
          </p:nvGrpSpPr>
          <p:grpSpPr>
            <a:xfrm rot="16200000">
              <a:off x="2657300" y="1191525"/>
              <a:ext cx="108778" cy="1095475"/>
              <a:chOff x="6520096" y="2163855"/>
              <a:chExt cx="108778" cy="1095475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4E477E6-8CDB-B049-81B4-6ED44B99A3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4BFC5D2-CEA6-CC4A-8693-3765BD34B9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A9D3054B-B95C-634A-B3C1-51C41C9269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60750D6-31D1-BF4F-A1AF-B71BD0CBAD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107632C-4C2E-634A-ABDF-FB0F4CCBB1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230F202-3654-B748-8973-DAAFE43C4B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6638E63-D90E-0343-8A56-FBDCB82765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E911FA5-20B1-F042-B7CC-98B3E5FD9F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C82C0E9-1899-584B-BE75-670913B9DF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5591BA2-D341-A34D-8CA9-E59F04ED97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51423D9-B2F4-A645-B7D0-BAE244C3556A}"/>
                </a:ext>
              </a:extLst>
            </p:cNvPr>
            <p:cNvGrpSpPr/>
            <p:nvPr/>
          </p:nvGrpSpPr>
          <p:grpSpPr>
            <a:xfrm>
              <a:off x="2039254" y="592662"/>
              <a:ext cx="108778" cy="1095475"/>
              <a:chOff x="6520096" y="2163855"/>
              <a:chExt cx="108778" cy="1095475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AAB390A-BBDF-9648-99FE-2A378789DF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1CF5FD49-2269-6547-90AD-45AC9F4411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4B6E607-3532-9948-963B-D4241BACC4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26602A9-1A9B-8444-B078-B2B0A87705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0284C5-3B2D-524F-AF56-646B5E011F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914F0812-69F7-5442-AE09-6F8936B295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AB253D2-A87B-AE41-9DEF-9DF9C6FBB7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C97B683-77A4-0540-B15D-D67CF1C86F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488DB9EE-F16C-204A-B7A0-D138DE32FE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C23A0F9-9736-4B4B-9292-37CE74162C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79320D7-356F-AF4E-972D-28AA1C6B4DDD}"/>
              </a:ext>
            </a:extLst>
          </p:cNvPr>
          <p:cNvGrpSpPr/>
          <p:nvPr/>
        </p:nvGrpSpPr>
        <p:grpSpPr>
          <a:xfrm>
            <a:off x="5079470" y="1107799"/>
            <a:ext cx="1296148" cy="1406769"/>
            <a:chOff x="3538376" y="412352"/>
            <a:chExt cx="1296148" cy="1406769"/>
          </a:xfrm>
        </p:grpSpPr>
        <p:pic>
          <p:nvPicPr>
            <p:cNvPr id="104" name="Picture 103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0CF1D89F-5B21-614F-A621-DBDA45091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4407" r="56250" b="34374"/>
            <a:stretch/>
          </p:blipFill>
          <p:spPr>
            <a:xfrm>
              <a:off x="3538376" y="412352"/>
              <a:ext cx="1296148" cy="1406769"/>
            </a:xfrm>
            <a:prstGeom prst="rect">
              <a:avLst/>
            </a:prstGeom>
          </p:spPr>
        </p:pic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6FA0F29-D5B6-3B47-ABA7-321573B2C4CD}"/>
                </a:ext>
              </a:extLst>
            </p:cNvPr>
            <p:cNvGrpSpPr/>
            <p:nvPr/>
          </p:nvGrpSpPr>
          <p:grpSpPr>
            <a:xfrm rot="16200000">
              <a:off x="4184901" y="1195146"/>
              <a:ext cx="108778" cy="1095475"/>
              <a:chOff x="6520096" y="2163855"/>
              <a:chExt cx="108778" cy="1095475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86952F8-16FA-AF40-B45F-8BD8227A10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5D2FFB23-AA63-7549-9DE0-FFB5893AEA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142984FD-10C4-DF41-B8E3-4F2B628F6E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1318B7B4-96F6-6D4F-93C8-93913068C9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0B39872B-1C56-B344-BD0B-9235F5C769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6793462B-889C-0442-B97F-5AD63E2256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874BE972-FCBB-B444-AAE5-9BD3C084D5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E2C9AF23-EB8B-2545-AEC9-A68F7D5EB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EF281AA-F2BA-DA40-939E-4FA0A920E6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C39BEF8E-6FF7-B74C-9351-C4FBC5CF32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848B884-6EB4-4A43-BEF7-8B315C2D4CB9}"/>
                </a:ext>
              </a:extLst>
            </p:cNvPr>
            <p:cNvGrpSpPr/>
            <p:nvPr/>
          </p:nvGrpSpPr>
          <p:grpSpPr>
            <a:xfrm>
              <a:off x="3558868" y="597918"/>
              <a:ext cx="108778" cy="1095475"/>
              <a:chOff x="6520096" y="2163855"/>
              <a:chExt cx="108778" cy="1095475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32FB2C14-F751-0C44-A0AD-3B533CE4EF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AF17FF84-7AD9-9446-B9CB-D5B4455FDE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1785BD60-AB6F-184D-9B29-9C4BF5636A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1FCE3A2-73BF-2043-A2B3-D8E04F8FBA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6E6E94ED-E9CF-984D-96C1-B018379DC5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2303C57-A1D7-F247-B8F6-7584496191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22E62DA4-A68B-5645-AC6B-6FA9ECDFB1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E4ED5A6-938B-EC4A-B061-4E766A7A12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59A2D622-F4B3-DB42-8C34-6A9776A43E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940800A1-CBB5-C54B-BAEE-2052882D7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66C2DD0-1DC4-B741-B7CF-5E3D2C786D1B}"/>
              </a:ext>
            </a:extLst>
          </p:cNvPr>
          <p:cNvGrpSpPr/>
          <p:nvPr/>
        </p:nvGrpSpPr>
        <p:grpSpPr>
          <a:xfrm>
            <a:off x="6621423" y="1144390"/>
            <a:ext cx="1382044" cy="1335978"/>
            <a:chOff x="5080329" y="448943"/>
            <a:chExt cx="1382044" cy="1335978"/>
          </a:xfrm>
        </p:grpSpPr>
        <p:pic>
          <p:nvPicPr>
            <p:cNvPr id="128" name="Picture 127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D9A0AF49-9DA3-2446-9037-054882778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127" r="53352" b="3738"/>
            <a:stretch/>
          </p:blipFill>
          <p:spPr>
            <a:xfrm>
              <a:off x="5080329" y="448943"/>
              <a:ext cx="1382044" cy="1222737"/>
            </a:xfrm>
            <a:prstGeom prst="rect">
              <a:avLst/>
            </a:prstGeom>
          </p:spPr>
        </p:pic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FB9F0003-BF9D-E64D-9AE6-15D1AC100EE0}"/>
                </a:ext>
              </a:extLst>
            </p:cNvPr>
            <p:cNvGrpSpPr/>
            <p:nvPr/>
          </p:nvGrpSpPr>
          <p:grpSpPr>
            <a:xfrm rot="16200000">
              <a:off x="5715836" y="1182794"/>
              <a:ext cx="108778" cy="1095475"/>
              <a:chOff x="6520096" y="2163855"/>
              <a:chExt cx="108778" cy="1095475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8FFF51B6-4DF1-214E-8CCA-625767D8F5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93BC95D8-0CC1-0149-9165-083F4082DB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977A7540-6D1B-0446-BC56-5B72ABC665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DD8B52D-2BE8-5D48-9D19-A2AAD0B999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B4796EDD-6A5E-5844-BA5F-AF11AEFB05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6BCB4CBD-FA24-9B46-B3EE-7DAB8563E2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6F479FD7-0340-214B-8CB9-9FD25DED4B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594408C-08E8-DC40-8E72-0EB182FADE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B9ADD16-8758-AB42-86CE-FED1EFE9CF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04FA0895-DAF9-D845-9239-C0E9285C0C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4E05695-C943-3545-B6EC-5E127F77FAEE}"/>
                </a:ext>
              </a:extLst>
            </p:cNvPr>
            <p:cNvGrpSpPr/>
            <p:nvPr/>
          </p:nvGrpSpPr>
          <p:grpSpPr>
            <a:xfrm>
              <a:off x="5098203" y="581574"/>
              <a:ext cx="108778" cy="1095475"/>
              <a:chOff x="6520096" y="2163855"/>
              <a:chExt cx="108778" cy="1095475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047344F6-5175-474D-BBC4-AB55CD8F89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4594C9D0-D3B1-504E-BB6A-F6B6AF6C07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1E2E3-4C29-EE4F-8D83-9255B22D0C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669B342F-C82F-8841-BA79-F2D0873DE2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D10CB744-57FF-1646-842C-58FEF65798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7E63A10-8AAB-8146-9ACE-E3DDE6E1DF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060143D1-BEF5-2043-B724-DB45176990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1A901DA4-273F-DC42-BE16-9AF0B21DCD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274A65D7-01F4-1841-8299-5A2AF112A3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3FF51FE4-8FDA-2846-AC26-00AC6A00F4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1FDFEE57-F1E1-5946-97C1-E9153D4EBB6C}"/>
              </a:ext>
            </a:extLst>
          </p:cNvPr>
          <p:cNvSpPr txBox="1"/>
          <p:nvPr/>
        </p:nvSpPr>
        <p:spPr>
          <a:xfrm>
            <a:off x="4007399" y="1041359"/>
            <a:ext cx="481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Pairs</a:t>
            </a:r>
            <a:endParaRPr lang="it-IT" sz="120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54AB8DB-446F-3041-B3D4-756972558E49}"/>
              </a:ext>
            </a:extLst>
          </p:cNvPr>
          <p:cNvSpPr txBox="1"/>
          <p:nvPr/>
        </p:nvSpPr>
        <p:spPr>
          <a:xfrm>
            <a:off x="3739761" y="2569532"/>
            <a:ext cx="101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Pairs</a:t>
            </a:r>
            <a:r>
              <a:rPr lang="it-IT" sz="1200"/>
              <a:t> </a:t>
            </a:r>
            <a:r>
              <a:rPr lang="it-IT" sz="1200" err="1"/>
              <a:t>posthoc</a:t>
            </a:r>
            <a:endParaRPr lang="it-IT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51E024C-D257-AF49-B7FA-47ABB47DA016}"/>
              </a:ext>
            </a:extLst>
          </p:cNvPr>
          <p:cNvSpPr txBox="1"/>
          <p:nvPr/>
        </p:nvSpPr>
        <p:spPr>
          <a:xfrm>
            <a:off x="4994592" y="1041359"/>
            <a:ext cx="1541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Episodic+Biographical</a:t>
            </a:r>
            <a:endParaRPr lang="it-IT" sz="12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53865B5-6ABF-594C-A46C-721D4552862A}"/>
              </a:ext>
            </a:extLst>
          </p:cNvPr>
          <p:cNvSpPr txBox="1"/>
          <p:nvPr/>
        </p:nvSpPr>
        <p:spPr>
          <a:xfrm>
            <a:off x="5072990" y="2597189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Episodic+Nominal</a:t>
            </a:r>
            <a:endParaRPr lang="it-IT" sz="120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E88986E-451E-E44C-A5DC-F354F0D192F4}"/>
              </a:ext>
            </a:extLst>
          </p:cNvPr>
          <p:cNvSpPr txBox="1"/>
          <p:nvPr/>
        </p:nvSpPr>
        <p:spPr>
          <a:xfrm>
            <a:off x="6749898" y="1037766"/>
            <a:ext cx="1123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/>
              <a:t>Macro-Domain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07565C1-00D4-BE4C-AB52-E02C7BF147D3}"/>
              </a:ext>
            </a:extLst>
          </p:cNvPr>
          <p:cNvSpPr txBox="1"/>
          <p:nvPr/>
        </p:nvSpPr>
        <p:spPr>
          <a:xfrm>
            <a:off x="6716352" y="2582709"/>
            <a:ext cx="1201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Empirical</a:t>
            </a:r>
            <a:r>
              <a:rPr lang="it-IT" sz="1200"/>
              <a:t> Model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E57434A-5E12-6346-A372-0F207185B900}"/>
              </a:ext>
            </a:extLst>
          </p:cNvPr>
          <p:cNvGrpSpPr/>
          <p:nvPr/>
        </p:nvGrpSpPr>
        <p:grpSpPr>
          <a:xfrm>
            <a:off x="6552726" y="4408779"/>
            <a:ext cx="1461467" cy="1325447"/>
            <a:chOff x="5011632" y="3713332"/>
            <a:chExt cx="1461467" cy="1325447"/>
          </a:xfrm>
        </p:grpSpPr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3BD504BC-D317-7442-B5DB-73F9E6D628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02"/>
            <a:stretch/>
          </p:blipFill>
          <p:spPr>
            <a:xfrm>
              <a:off x="5011632" y="3713332"/>
              <a:ext cx="1461467" cy="1229090"/>
            </a:xfrm>
            <a:prstGeom prst="rect">
              <a:avLst/>
            </a:prstGeom>
          </p:spPr>
        </p:pic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B51F1AF-861A-084F-B69E-6AA3C7288908}"/>
                </a:ext>
              </a:extLst>
            </p:cNvPr>
            <p:cNvSpPr/>
            <p:nvPr/>
          </p:nvSpPr>
          <p:spPr>
            <a:xfrm>
              <a:off x="5468066" y="4839391"/>
              <a:ext cx="720233" cy="199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6D6A4DD-0710-F647-A42B-FA66045A4C05}"/>
              </a:ext>
            </a:extLst>
          </p:cNvPr>
          <p:cNvGrpSpPr/>
          <p:nvPr/>
        </p:nvGrpSpPr>
        <p:grpSpPr>
          <a:xfrm>
            <a:off x="5008343" y="4401730"/>
            <a:ext cx="1490838" cy="1333057"/>
            <a:chOff x="3467249" y="3706283"/>
            <a:chExt cx="1490838" cy="1333057"/>
          </a:xfrm>
        </p:grpSpPr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1F9CD11A-6E5A-9B41-B083-D0E28176C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67249" y="3706283"/>
              <a:ext cx="1490838" cy="1236139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F67AE81A-2674-6242-A709-90E871C2192D}"/>
                </a:ext>
              </a:extLst>
            </p:cNvPr>
            <p:cNvSpPr/>
            <p:nvPr/>
          </p:nvSpPr>
          <p:spPr>
            <a:xfrm>
              <a:off x="3804545" y="4839952"/>
              <a:ext cx="720233" cy="199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001B582-673F-5341-B835-43C52EFD646E}"/>
              </a:ext>
            </a:extLst>
          </p:cNvPr>
          <p:cNvGrpSpPr/>
          <p:nvPr/>
        </p:nvGrpSpPr>
        <p:grpSpPr>
          <a:xfrm>
            <a:off x="3466288" y="4398621"/>
            <a:ext cx="1476262" cy="1335044"/>
            <a:chOff x="1925194" y="3703174"/>
            <a:chExt cx="1476262" cy="1335044"/>
          </a:xfrm>
        </p:grpSpPr>
        <p:pic>
          <p:nvPicPr>
            <p:cNvPr id="164" name="Picture 163" descr="A picture containing object&#13;&#10;&#13;&#10;Description automatically generated">
              <a:extLst>
                <a:ext uri="{FF2B5EF4-FFF2-40B4-BE49-F238E27FC236}">
                  <a16:creationId xmlns:a16="http://schemas.microsoft.com/office/drawing/2014/main" id="{E602DC22-30AA-C546-9D34-CE68027F6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5194" y="3703174"/>
              <a:ext cx="1476262" cy="1239248"/>
            </a:xfrm>
            <a:prstGeom prst="rect">
              <a:avLst/>
            </a:prstGeom>
          </p:spPr>
        </p:pic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361B450-2158-BD44-95F2-2DC04028B5B7}"/>
                </a:ext>
              </a:extLst>
            </p:cNvPr>
            <p:cNvSpPr/>
            <p:nvPr/>
          </p:nvSpPr>
          <p:spPr>
            <a:xfrm>
              <a:off x="2331500" y="4838830"/>
              <a:ext cx="720233" cy="199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368AEF8B-73FF-7E4B-9AE5-3F655141DE4B}"/>
              </a:ext>
            </a:extLst>
          </p:cNvPr>
          <p:cNvSpPr txBox="1"/>
          <p:nvPr/>
        </p:nvSpPr>
        <p:spPr>
          <a:xfrm rot="19243263">
            <a:off x="3737762" y="5546604"/>
            <a:ext cx="481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Pairs</a:t>
            </a:r>
            <a:endParaRPr lang="it-IT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9360C13-16F1-2344-9FE6-79DCB5D5E683}"/>
              </a:ext>
            </a:extLst>
          </p:cNvPr>
          <p:cNvSpPr txBox="1"/>
          <p:nvPr/>
        </p:nvSpPr>
        <p:spPr>
          <a:xfrm rot="19243263">
            <a:off x="3613707" y="5706956"/>
            <a:ext cx="101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Pairs</a:t>
            </a:r>
            <a:r>
              <a:rPr lang="it-IT" sz="1200"/>
              <a:t> </a:t>
            </a:r>
            <a:r>
              <a:rPr lang="it-IT" sz="1200" err="1"/>
              <a:t>posthoc</a:t>
            </a:r>
            <a:endParaRPr lang="it-IT" sz="120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2CEAF2E-5ACD-D543-81D3-E061DA0ED40C}"/>
              </a:ext>
            </a:extLst>
          </p:cNvPr>
          <p:cNvSpPr txBox="1"/>
          <p:nvPr/>
        </p:nvSpPr>
        <p:spPr>
          <a:xfrm rot="18936631">
            <a:off x="5460086" y="5629224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Ep+Nom</a:t>
            </a:r>
            <a:endParaRPr lang="it-IT" sz="120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39E9648-5EBF-1142-8A36-8C3CE5A8A9A1}"/>
              </a:ext>
            </a:extLst>
          </p:cNvPr>
          <p:cNvSpPr txBox="1"/>
          <p:nvPr/>
        </p:nvSpPr>
        <p:spPr>
          <a:xfrm rot="18936631">
            <a:off x="5194672" y="5601790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Ep+Bio</a:t>
            </a:r>
            <a:endParaRPr lang="it-IT" sz="120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B49485C-40B9-4848-A457-E0D9A58F3FC1}"/>
              </a:ext>
            </a:extLst>
          </p:cNvPr>
          <p:cNvSpPr txBox="1"/>
          <p:nvPr/>
        </p:nvSpPr>
        <p:spPr>
          <a:xfrm rot="18728227">
            <a:off x="6310355" y="5787203"/>
            <a:ext cx="1123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/>
              <a:t>Macro-Domain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8B83219-48F4-7C4D-971D-78DC679DF107}"/>
              </a:ext>
            </a:extLst>
          </p:cNvPr>
          <p:cNvSpPr txBox="1"/>
          <p:nvPr/>
        </p:nvSpPr>
        <p:spPr>
          <a:xfrm rot="18728227">
            <a:off x="6594203" y="5835855"/>
            <a:ext cx="1201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Empirical</a:t>
            </a:r>
            <a:r>
              <a:rPr lang="it-IT" sz="1200"/>
              <a:t> Model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59596C1-7E21-5141-8EE9-DD8FCE7B4062}"/>
              </a:ext>
            </a:extLst>
          </p:cNvPr>
          <p:cNvGrpSpPr/>
          <p:nvPr/>
        </p:nvGrpSpPr>
        <p:grpSpPr>
          <a:xfrm>
            <a:off x="8096364" y="988306"/>
            <a:ext cx="1891954" cy="2090716"/>
            <a:chOff x="7318608" y="113114"/>
            <a:chExt cx="1891954" cy="2090716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BB4D8E62-5FF8-E043-996C-24CED44C1F35}"/>
                </a:ext>
              </a:extLst>
            </p:cNvPr>
            <p:cNvGrpSpPr/>
            <p:nvPr/>
          </p:nvGrpSpPr>
          <p:grpSpPr>
            <a:xfrm>
              <a:off x="7318608" y="270446"/>
              <a:ext cx="1891954" cy="1668620"/>
              <a:chOff x="7318608" y="270446"/>
              <a:chExt cx="1891954" cy="1668620"/>
            </a:xfrm>
          </p:grpSpPr>
          <p:pic>
            <p:nvPicPr>
              <p:cNvPr id="181" name="Picture 180" descr="A screenshot of a video game&#13;&#10;&#13;&#10;Description automatically generated">
                <a:extLst>
                  <a:ext uri="{FF2B5EF4-FFF2-40B4-BE49-F238E27FC236}">
                    <a16:creationId xmlns:a16="http://schemas.microsoft.com/office/drawing/2014/main" id="{2FB1AA2F-007E-4D43-A632-8BB1EFCE0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18608" y="270446"/>
                <a:ext cx="1891954" cy="1551827"/>
              </a:xfrm>
              <a:prstGeom prst="rect">
                <a:avLst/>
              </a:prstGeom>
            </p:spPr>
          </p:pic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656764D-13D8-C342-8DBC-A747356F0EF3}"/>
                  </a:ext>
                </a:extLst>
              </p:cNvPr>
              <p:cNvSpPr/>
              <p:nvPr/>
            </p:nvSpPr>
            <p:spPr>
              <a:xfrm>
                <a:off x="7866022" y="1696270"/>
                <a:ext cx="882192" cy="2427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8546628-3A14-CC4A-A55C-F85C7F363040}"/>
                </a:ext>
              </a:extLst>
            </p:cNvPr>
            <p:cNvSpPr txBox="1"/>
            <p:nvPr/>
          </p:nvSpPr>
          <p:spPr>
            <a:xfrm rot="19078606">
              <a:off x="7650514" y="1730055"/>
              <a:ext cx="481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err="1"/>
                <a:t>Pairs</a:t>
              </a:r>
              <a:endParaRPr lang="it-IT" sz="120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DCD9C17C-8A65-2A40-95F6-97EE926EC877}"/>
                </a:ext>
              </a:extLst>
            </p:cNvPr>
            <p:cNvSpPr txBox="1"/>
            <p:nvPr/>
          </p:nvSpPr>
          <p:spPr>
            <a:xfrm rot="19078606">
              <a:off x="7842958" y="1791037"/>
              <a:ext cx="6174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err="1"/>
                <a:t>Ep+Bio</a:t>
              </a:r>
              <a:endParaRPr lang="it-IT" sz="120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93AE9EA-2158-FF49-9699-18EBD6B5263F}"/>
                </a:ext>
              </a:extLst>
            </p:cNvPr>
            <p:cNvSpPr txBox="1"/>
            <p:nvPr/>
          </p:nvSpPr>
          <p:spPr>
            <a:xfrm rot="19078606">
              <a:off x="7773005" y="1926831"/>
              <a:ext cx="1123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/>
                <a:t>Macro-Domain</a:t>
              </a:r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9BE1394-F771-8643-9218-F5A549DE1E50}"/>
                </a:ext>
              </a:extLst>
            </p:cNvPr>
            <p:cNvCxnSpPr/>
            <p:nvPr/>
          </p:nvCxnSpPr>
          <p:spPr>
            <a:xfrm>
              <a:off x="8117863" y="448943"/>
              <a:ext cx="5584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8498B1B-6AB7-D04E-9E8C-85707610E7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0235" y="276925"/>
              <a:ext cx="70866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0137F07-A85E-A54E-9C04-6BD885198B38}"/>
                </a:ext>
              </a:extLst>
            </p:cNvPr>
            <p:cNvSpPr txBox="1"/>
            <p:nvPr/>
          </p:nvSpPr>
          <p:spPr>
            <a:xfrm>
              <a:off x="8271175" y="283766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/>
                <a:t>**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BF3D7477-D276-6F47-958A-DFC5D317C030}"/>
                </a:ext>
              </a:extLst>
            </p:cNvPr>
            <p:cNvSpPr txBox="1"/>
            <p:nvPr/>
          </p:nvSpPr>
          <p:spPr>
            <a:xfrm>
              <a:off x="8188129" y="113114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/>
                <a:t>**</a:t>
              </a: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0E286B3-CA5E-C345-B2F8-70244B2D8241}"/>
              </a:ext>
            </a:extLst>
          </p:cNvPr>
          <p:cNvGrpSpPr/>
          <p:nvPr/>
        </p:nvGrpSpPr>
        <p:grpSpPr>
          <a:xfrm>
            <a:off x="4081215" y="4202249"/>
            <a:ext cx="383819" cy="276999"/>
            <a:chOff x="2540121" y="3506802"/>
            <a:chExt cx="383819" cy="276999"/>
          </a:xfrm>
        </p:grpSpPr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9D1BE93-DCEB-4246-A100-DDD72C023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121" y="3726224"/>
              <a:ext cx="366037" cy="20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C42001E-9AC3-C54C-86D3-AF55E1FF95C9}"/>
                </a:ext>
              </a:extLst>
            </p:cNvPr>
            <p:cNvSpPr txBox="1"/>
            <p:nvPr/>
          </p:nvSpPr>
          <p:spPr>
            <a:xfrm>
              <a:off x="2559738" y="350680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err="1"/>
                <a:t>n.s</a:t>
              </a:r>
              <a:endParaRPr lang="it-IT" sz="1200"/>
            </a:p>
          </p:txBody>
        </p:sp>
      </p:grp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99BAA218-1933-9846-A65F-0884BD36C273}"/>
              </a:ext>
            </a:extLst>
          </p:cNvPr>
          <p:cNvCxnSpPr>
            <a:cxnSpLocks/>
          </p:cNvCxnSpPr>
          <p:nvPr/>
        </p:nvCxnSpPr>
        <p:spPr>
          <a:xfrm flipV="1">
            <a:off x="5694519" y="4425229"/>
            <a:ext cx="366037" cy="20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4B042559-4F39-3A4B-BFA3-F5E305C70D5B}"/>
              </a:ext>
            </a:extLst>
          </p:cNvPr>
          <p:cNvSpPr txBox="1"/>
          <p:nvPr/>
        </p:nvSpPr>
        <p:spPr>
          <a:xfrm>
            <a:off x="5757066" y="4261615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/>
              <a:t>*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1C9BE9F-4306-D64E-8C67-A0A7AA70A3BD}"/>
              </a:ext>
            </a:extLst>
          </p:cNvPr>
          <p:cNvGrpSpPr/>
          <p:nvPr/>
        </p:nvGrpSpPr>
        <p:grpSpPr>
          <a:xfrm>
            <a:off x="7173738" y="4202185"/>
            <a:ext cx="383819" cy="276999"/>
            <a:chOff x="2540121" y="3506802"/>
            <a:chExt cx="383819" cy="276999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812DD4D-B7BC-D040-839E-7AB1734D1F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121" y="3726224"/>
              <a:ext cx="366037" cy="20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266B4ACD-6908-C746-92E1-C34D103FD1BA}"/>
                </a:ext>
              </a:extLst>
            </p:cNvPr>
            <p:cNvSpPr txBox="1"/>
            <p:nvPr/>
          </p:nvSpPr>
          <p:spPr>
            <a:xfrm>
              <a:off x="2559738" y="350680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err="1"/>
                <a:t>n.s</a:t>
              </a:r>
              <a:endParaRPr lang="it-IT" sz="1200"/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E6AEA81-7B92-5645-8FBA-AA5A2F61BF9D}"/>
              </a:ext>
            </a:extLst>
          </p:cNvPr>
          <p:cNvSpPr txBox="1"/>
          <p:nvPr/>
        </p:nvSpPr>
        <p:spPr>
          <a:xfrm>
            <a:off x="9969492" y="3970207"/>
            <a:ext cx="2045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/>
              <a:t>Social/</a:t>
            </a:r>
            <a:r>
              <a:rPr lang="it-IT" sz="1200" err="1"/>
              <a:t>Perceptual</a:t>
            </a:r>
            <a:r>
              <a:rPr lang="it-IT" sz="1200"/>
              <a:t> </a:t>
            </a:r>
            <a:r>
              <a:rPr lang="it-IT" sz="1200" err="1"/>
              <a:t>judgements</a:t>
            </a:r>
            <a:endParaRPr lang="it-IT" sz="120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F0085B1-2FA6-8146-8E43-0FC5C30551FF}"/>
              </a:ext>
            </a:extLst>
          </p:cNvPr>
          <p:cNvSpPr txBox="1"/>
          <p:nvPr/>
        </p:nvSpPr>
        <p:spPr>
          <a:xfrm>
            <a:off x="8757991" y="4496631"/>
            <a:ext cx="7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/>
              <a:t>Memory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DE339D5-1D33-894B-9AED-37A2EDFF96DB}"/>
              </a:ext>
            </a:extLst>
          </p:cNvPr>
          <p:cNvSpPr txBox="1"/>
          <p:nvPr/>
        </p:nvSpPr>
        <p:spPr>
          <a:xfrm>
            <a:off x="8940731" y="3639902"/>
            <a:ext cx="2527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/>
              <a:t>Best Model Macro Domain </a:t>
            </a:r>
            <a:r>
              <a:rPr lang="it-IT" sz="1200" b="1" err="1"/>
              <a:t>Grouping</a:t>
            </a:r>
            <a:endParaRPr lang="it-IT" sz="1200" b="1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7CC44554-EB80-8044-BE46-4C3259F84986}"/>
              </a:ext>
            </a:extLst>
          </p:cNvPr>
          <p:cNvSpPr txBox="1"/>
          <p:nvPr/>
        </p:nvSpPr>
        <p:spPr>
          <a:xfrm>
            <a:off x="4232710" y="456082"/>
            <a:ext cx="3731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Names</a:t>
            </a:r>
            <a:r>
              <a:rPr lang="it-IT"/>
              <a:t>: Model </a:t>
            </a:r>
            <a:r>
              <a:rPr lang="it-IT" err="1"/>
              <a:t>comparison</a:t>
            </a:r>
            <a:r>
              <a:rPr lang="it-IT"/>
              <a:t> Procedure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898ED3D0-B918-0148-BBD4-9C2A1D8236EE}"/>
              </a:ext>
            </a:extLst>
          </p:cNvPr>
          <p:cNvCxnSpPr>
            <a:cxnSpLocks/>
          </p:cNvCxnSpPr>
          <p:nvPr/>
        </p:nvCxnSpPr>
        <p:spPr>
          <a:xfrm flipV="1">
            <a:off x="2815011" y="1960887"/>
            <a:ext cx="471223" cy="28095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6CD616BF-D6E3-4847-BFCD-2EE21328068E}"/>
              </a:ext>
            </a:extLst>
          </p:cNvPr>
          <p:cNvSpPr txBox="1"/>
          <p:nvPr/>
        </p:nvSpPr>
        <p:spPr>
          <a:xfrm rot="19809717">
            <a:off x="2305172" y="1768242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Similarity</a:t>
            </a:r>
            <a:r>
              <a:rPr lang="it-IT" sz="1200"/>
              <a:t> model </a:t>
            </a:r>
            <a:r>
              <a:rPr lang="it-IT" sz="1200" err="1"/>
              <a:t>fit</a:t>
            </a:r>
            <a:endParaRPr lang="it-IT" sz="1200"/>
          </a:p>
        </p:txBody>
      </p: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21303C6E-6D7A-2549-BD7D-09955F71AB5D}"/>
              </a:ext>
            </a:extLst>
          </p:cNvPr>
          <p:cNvCxnSpPr>
            <a:cxnSpLocks/>
          </p:cNvCxnSpPr>
          <p:nvPr/>
        </p:nvCxnSpPr>
        <p:spPr>
          <a:xfrm>
            <a:off x="9726026" y="2813770"/>
            <a:ext cx="366170" cy="49025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82FEB9F5-EC6A-AF45-9ED4-7BB88711D978}"/>
              </a:ext>
            </a:extLst>
          </p:cNvPr>
          <p:cNvSpPr txBox="1"/>
          <p:nvPr/>
        </p:nvSpPr>
        <p:spPr>
          <a:xfrm>
            <a:off x="9833565" y="2781899"/>
            <a:ext cx="1449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/>
              <a:t>Model </a:t>
            </a:r>
            <a:r>
              <a:rPr lang="it-IT" sz="1200" err="1"/>
              <a:t>Visualisation</a:t>
            </a:r>
            <a:endParaRPr lang="it-IT" sz="1200"/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47E3DC61-4214-AF4C-BA08-DA40D23F87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1820" b="24829"/>
          <a:stretch/>
        </p:blipFill>
        <p:spPr>
          <a:xfrm>
            <a:off x="8575343" y="4723349"/>
            <a:ext cx="1150683" cy="208104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1D56412B-CA22-9040-AFDC-544B712B279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1389" b="28493"/>
          <a:stretch/>
        </p:blipFill>
        <p:spPr>
          <a:xfrm>
            <a:off x="8604398" y="5284329"/>
            <a:ext cx="1150683" cy="195492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F3458396-38F8-004B-8D4E-4FD7A03C43C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3156" b="26725"/>
          <a:stretch/>
        </p:blipFill>
        <p:spPr>
          <a:xfrm>
            <a:off x="8604398" y="5107891"/>
            <a:ext cx="1150683" cy="195492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98478BBA-F15D-0342-949F-BEF8EF03088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308" b="23957"/>
          <a:stretch/>
        </p:blipFill>
        <p:spPr>
          <a:xfrm>
            <a:off x="8664104" y="4912535"/>
            <a:ext cx="1274203" cy="201798"/>
          </a:xfrm>
          <a:prstGeom prst="rect">
            <a:avLst/>
          </a:prstGeom>
        </p:spPr>
      </p:pic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FDCF995-B413-C446-82D5-2B7570C1E78A}"/>
              </a:ext>
            </a:extLst>
          </p:cNvPr>
          <p:cNvGrpSpPr/>
          <p:nvPr/>
        </p:nvGrpSpPr>
        <p:grpSpPr>
          <a:xfrm>
            <a:off x="10148165" y="4266125"/>
            <a:ext cx="1443387" cy="713885"/>
            <a:chOff x="10254037" y="4286938"/>
            <a:chExt cx="1443387" cy="713885"/>
          </a:xfrm>
        </p:grpSpPr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C76428ED-F2F8-3F46-99DA-AC8D179ED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26236" b="23646"/>
            <a:stretch/>
          </p:blipFill>
          <p:spPr>
            <a:xfrm>
              <a:off x="10254037" y="4641369"/>
              <a:ext cx="1274203" cy="195492"/>
            </a:xfrm>
            <a:prstGeom prst="rect">
              <a:avLst/>
            </a:prstGeom>
          </p:spPr>
        </p:pic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62ACDDE6-ACCB-304C-A54C-E71CEEF0AA3D}"/>
                </a:ext>
              </a:extLst>
            </p:cNvPr>
            <p:cNvGrpSpPr/>
            <p:nvPr/>
          </p:nvGrpSpPr>
          <p:grpSpPr>
            <a:xfrm>
              <a:off x="10325464" y="4286938"/>
              <a:ext cx="1371960" cy="713885"/>
              <a:chOff x="10325464" y="4286938"/>
              <a:chExt cx="1371960" cy="713885"/>
            </a:xfrm>
          </p:grpSpPr>
          <p:pic>
            <p:nvPicPr>
              <p:cNvPr id="206" name="Picture 205">
                <a:extLst>
                  <a:ext uri="{FF2B5EF4-FFF2-40B4-BE49-F238E27FC236}">
                    <a16:creationId xmlns:a16="http://schemas.microsoft.com/office/drawing/2014/main" id="{C0EBE8B5-36DD-9C4F-9F30-EA2AA880F0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t="24688" b="26811"/>
              <a:stretch/>
            </p:blipFill>
            <p:spPr>
              <a:xfrm>
                <a:off x="10354012" y="4483713"/>
                <a:ext cx="1274203" cy="189186"/>
              </a:xfrm>
              <a:prstGeom prst="rect">
                <a:avLst/>
              </a:prstGeom>
            </p:spPr>
          </p:pic>
          <p:pic>
            <p:nvPicPr>
              <p:cNvPr id="207" name="Picture 206">
                <a:extLst>
                  <a:ext uri="{FF2B5EF4-FFF2-40B4-BE49-F238E27FC236}">
                    <a16:creationId xmlns:a16="http://schemas.microsoft.com/office/drawing/2014/main" id="{1F2C7E95-AE72-2440-B3FD-57E8928B4A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t="27108" b="29241"/>
              <a:stretch/>
            </p:blipFill>
            <p:spPr>
              <a:xfrm>
                <a:off x="10423221" y="4830555"/>
                <a:ext cx="1274203" cy="170268"/>
              </a:xfrm>
              <a:prstGeom prst="rect">
                <a:avLst/>
              </a:prstGeom>
            </p:spPr>
          </p:pic>
          <p:pic>
            <p:nvPicPr>
              <p:cNvPr id="208" name="Picture 207">
                <a:extLst>
                  <a:ext uri="{FF2B5EF4-FFF2-40B4-BE49-F238E27FC236}">
                    <a16:creationId xmlns:a16="http://schemas.microsoft.com/office/drawing/2014/main" id="{1E74ED94-3003-6C4E-999D-D0FE638AC6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t="16560" b="26855"/>
              <a:stretch/>
            </p:blipFill>
            <p:spPr>
              <a:xfrm>
                <a:off x="10325464" y="4286938"/>
                <a:ext cx="1274203" cy="220717"/>
              </a:xfrm>
              <a:prstGeom prst="rect">
                <a:avLst/>
              </a:prstGeom>
            </p:spPr>
          </p:pic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F4837C1-71D3-C345-BA42-5F162FE3CEB8}"/>
              </a:ext>
            </a:extLst>
          </p:cNvPr>
          <p:cNvGrpSpPr/>
          <p:nvPr/>
        </p:nvGrpSpPr>
        <p:grpSpPr>
          <a:xfrm>
            <a:off x="9929924" y="5534277"/>
            <a:ext cx="1492444" cy="580006"/>
            <a:chOff x="9934665" y="5558334"/>
            <a:chExt cx="1492444" cy="580006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BCEC85CA-FE0D-CD4C-9EEE-19B5939A73CC}"/>
                </a:ext>
              </a:extLst>
            </p:cNvPr>
            <p:cNvSpPr txBox="1"/>
            <p:nvPr/>
          </p:nvSpPr>
          <p:spPr>
            <a:xfrm>
              <a:off x="9988382" y="5558334"/>
              <a:ext cx="14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err="1"/>
                <a:t>Nominal</a:t>
              </a:r>
              <a:r>
                <a:rPr lang="it-IT" sz="1200"/>
                <a:t> Knowledge</a:t>
              </a:r>
            </a:p>
          </p:txBody>
        </p:sp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3B30FE88-BF65-A746-9333-B3179C35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27208" b="25907"/>
            <a:stretch/>
          </p:blipFill>
          <p:spPr>
            <a:xfrm>
              <a:off x="9934665" y="5955460"/>
              <a:ext cx="1150683" cy="182880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0180CBF7-F9BE-3046-9BA2-351B51196EC4}"/>
                </a:ext>
              </a:extLst>
            </p:cNvPr>
            <p:cNvPicPr>
              <a:picLocks/>
            </p:cNvPicPr>
            <p:nvPr/>
          </p:nvPicPr>
          <p:blipFill rotWithShape="1">
            <a:blip r:embed="rId18"/>
            <a:srcRect t="15023" b="41586"/>
            <a:stretch/>
          </p:blipFill>
          <p:spPr>
            <a:xfrm>
              <a:off x="10141938" y="5791498"/>
              <a:ext cx="1152000" cy="17026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656966-6305-C947-8E9A-E9B2077C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1016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864E-A82C-D049-B38B-794E449DE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Organisation?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DE2A6-C2AE-3247-B8F6-4B1ADB796630}"/>
              </a:ext>
            </a:extLst>
          </p:cNvPr>
          <p:cNvSpPr txBox="1"/>
          <p:nvPr/>
        </p:nvSpPr>
        <p:spPr>
          <a:xfrm>
            <a:off x="838200" y="1916057"/>
            <a:ext cx="4974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- How are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person-knowledge</a:t>
            </a:r>
            <a:r>
              <a:rPr lang="it-IT" dirty="0"/>
              <a:t> </a:t>
            </a:r>
            <a:r>
              <a:rPr lang="it-IT" dirty="0" err="1"/>
              <a:t>attributes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?</a:t>
            </a:r>
          </a:p>
          <a:p>
            <a:endParaRPr lang="it-IT" dirty="0"/>
          </a:p>
          <a:p>
            <a:r>
              <a:rPr lang="it-IT" dirty="0"/>
              <a:t> - Are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independent</a:t>
            </a:r>
            <a:r>
              <a:rPr lang="it-IT" dirty="0"/>
              <a:t> or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endParaRPr lang="it-IT" dirty="0"/>
          </a:p>
          <a:p>
            <a:pPr marL="285750" indent="-285750">
              <a:buFontTx/>
              <a:buChar char="-"/>
            </a:pPr>
            <a:endParaRPr lang="it-IT" dirty="0"/>
          </a:p>
          <a:p>
            <a:r>
              <a:rPr lang="it-IT" dirty="0"/>
              <a:t> - Use </a:t>
            </a:r>
            <a:r>
              <a:rPr lang="it-IT" dirty="0" err="1"/>
              <a:t>it</a:t>
            </a:r>
            <a:r>
              <a:rPr lang="it-IT" dirty="0"/>
              <a:t> to </a:t>
            </a:r>
            <a:r>
              <a:rPr lang="it-IT" dirty="0" err="1"/>
              <a:t>infer</a:t>
            </a:r>
            <a:r>
              <a:rPr lang="it-IT" dirty="0"/>
              <a:t> brain </a:t>
            </a:r>
            <a:r>
              <a:rPr lang="it-IT" dirty="0" err="1"/>
              <a:t>representations</a:t>
            </a:r>
            <a:r>
              <a:rPr lang="it-IT" dirty="0"/>
              <a:t>?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6F4592A0-EDC5-E34B-9D47-63805AA74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93711" y="1808176"/>
            <a:ext cx="1192782" cy="2485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AFA226-BF39-3843-B21A-68B54E981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45" y="1690688"/>
            <a:ext cx="3051439" cy="255699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A817277-2912-0340-AD9A-2C76FDEF9C00}"/>
              </a:ext>
            </a:extLst>
          </p:cNvPr>
          <p:cNvGrpSpPr/>
          <p:nvPr/>
        </p:nvGrpSpPr>
        <p:grpSpPr>
          <a:xfrm>
            <a:off x="6619675" y="4600700"/>
            <a:ext cx="4588164" cy="1756579"/>
            <a:chOff x="218881" y="1334657"/>
            <a:chExt cx="4588164" cy="17565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659C49-D92D-1641-ACF2-6EB774073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881" y="1334657"/>
              <a:ext cx="4588164" cy="17565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3613108-657B-7E4F-A573-0871CBC84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2084" y="2369560"/>
              <a:ext cx="206074" cy="17663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D9B368-38CD-804E-B63E-A6892275E7E1}"/>
              </a:ext>
            </a:extLst>
          </p:cNvPr>
          <p:cNvGrpSpPr/>
          <p:nvPr/>
        </p:nvGrpSpPr>
        <p:grpSpPr>
          <a:xfrm>
            <a:off x="1378237" y="4293694"/>
            <a:ext cx="3894695" cy="2264223"/>
            <a:chOff x="394970" y="3477713"/>
            <a:chExt cx="5041900" cy="30835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8D57E0E-7CB8-D545-9FA5-83D3C1264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550"/>
            <a:stretch/>
          </p:blipFill>
          <p:spPr>
            <a:xfrm>
              <a:off x="394970" y="3477713"/>
              <a:ext cx="5041900" cy="308356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83EC0D-A3F7-5944-AF5B-DB923AB6536B}"/>
                </a:ext>
              </a:extLst>
            </p:cNvPr>
            <p:cNvSpPr/>
            <p:nvPr/>
          </p:nvSpPr>
          <p:spPr>
            <a:xfrm>
              <a:off x="2387600" y="4079241"/>
              <a:ext cx="680720" cy="502919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F111CCE-266F-D046-B655-A15F0A5DE4D0}"/>
                </a:ext>
              </a:extLst>
            </p:cNvPr>
            <p:cNvSpPr/>
            <p:nvPr/>
          </p:nvSpPr>
          <p:spPr>
            <a:xfrm>
              <a:off x="3078480" y="4312921"/>
              <a:ext cx="680720" cy="502919"/>
            </a:xfrm>
            <a:prstGeom prst="ellipse">
              <a:avLst/>
            </a:prstGeom>
            <a:noFill/>
            <a:ln w="31750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7030A0"/>
                </a:solidFill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0D5D2B1-D66D-2645-8211-258BFD420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10087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F2FCF26-D241-BE46-A631-6A2255507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941" y="4282039"/>
            <a:ext cx="2778787" cy="2331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0BB209-3DBD-BF48-B056-71DA74A910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0" b="50000"/>
          <a:stretch/>
        </p:blipFill>
        <p:spPr>
          <a:xfrm>
            <a:off x="1300489" y="1403168"/>
            <a:ext cx="3636998" cy="22243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B65A4F3-E015-124A-B400-ACA5E9E7210E}"/>
              </a:ext>
            </a:extLst>
          </p:cNvPr>
          <p:cNvGrpSpPr/>
          <p:nvPr/>
        </p:nvGrpSpPr>
        <p:grpSpPr>
          <a:xfrm>
            <a:off x="5714079" y="1446807"/>
            <a:ext cx="3894695" cy="2264223"/>
            <a:chOff x="394970" y="3477713"/>
            <a:chExt cx="5041900" cy="3083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0829EA-A800-8042-8C93-9D11FB910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0550"/>
            <a:stretch/>
          </p:blipFill>
          <p:spPr>
            <a:xfrm>
              <a:off x="394970" y="3477713"/>
              <a:ext cx="5041900" cy="308356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E75BBE-A662-9A48-9FAE-39C66FB43114}"/>
                </a:ext>
              </a:extLst>
            </p:cNvPr>
            <p:cNvSpPr/>
            <p:nvPr/>
          </p:nvSpPr>
          <p:spPr>
            <a:xfrm>
              <a:off x="2387600" y="4079241"/>
              <a:ext cx="680720" cy="502919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A58928-6063-4E4E-A57A-E8C3A8B88A36}"/>
                </a:ext>
              </a:extLst>
            </p:cNvPr>
            <p:cNvSpPr/>
            <p:nvPr/>
          </p:nvSpPr>
          <p:spPr>
            <a:xfrm>
              <a:off x="3078480" y="4312921"/>
              <a:ext cx="680720" cy="502919"/>
            </a:xfrm>
            <a:prstGeom prst="ellipse">
              <a:avLst/>
            </a:prstGeom>
            <a:noFill/>
            <a:ln w="31750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7030A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1E4BA1-C78A-0F43-BE31-C62E59413802}"/>
              </a:ext>
            </a:extLst>
          </p:cNvPr>
          <p:cNvGrpSpPr/>
          <p:nvPr/>
        </p:nvGrpSpPr>
        <p:grpSpPr>
          <a:xfrm>
            <a:off x="6135370" y="4012458"/>
            <a:ext cx="2960670" cy="2574171"/>
            <a:chOff x="6239894" y="1536551"/>
            <a:chExt cx="3889626" cy="36033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BEB7DC4-0DAB-A34D-BBDF-DD41A33E7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6602732" y="2236104"/>
              <a:ext cx="3526788" cy="290379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1C6AC0-3A92-2347-9387-ADC054E21D55}"/>
                </a:ext>
              </a:extLst>
            </p:cNvPr>
            <p:cNvSpPr/>
            <p:nvPr/>
          </p:nvSpPr>
          <p:spPr>
            <a:xfrm>
              <a:off x="6756400" y="2367280"/>
              <a:ext cx="670560" cy="548640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952FD2-5502-8843-86AA-932A72057675}"/>
                </a:ext>
              </a:extLst>
            </p:cNvPr>
            <p:cNvSpPr/>
            <p:nvPr/>
          </p:nvSpPr>
          <p:spPr>
            <a:xfrm>
              <a:off x="7420036" y="2917926"/>
              <a:ext cx="652310" cy="512530"/>
            </a:xfrm>
            <a:prstGeom prst="rect">
              <a:avLst/>
            </a:prstGeom>
            <a:noFill/>
            <a:ln w="444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456E9F-8B96-0B4E-8C39-EC04FA40C89C}"/>
                </a:ext>
              </a:extLst>
            </p:cNvPr>
            <p:cNvSpPr txBox="1"/>
            <p:nvPr/>
          </p:nvSpPr>
          <p:spPr>
            <a:xfrm>
              <a:off x="6602732" y="1544580"/>
              <a:ext cx="2491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err="1"/>
                <a:t>Subjective</a:t>
              </a:r>
              <a:r>
                <a:rPr lang="it-IT"/>
                <a:t> task </a:t>
              </a:r>
              <a:r>
                <a:rPr lang="it-IT" err="1"/>
                <a:t>similarity</a:t>
              </a:r>
              <a:endParaRPr lang="it-IT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A592E6-EEDF-244F-B0CC-F74D549F8D12}"/>
                </a:ext>
              </a:extLst>
            </p:cNvPr>
            <p:cNvSpPr txBox="1"/>
            <p:nvPr/>
          </p:nvSpPr>
          <p:spPr>
            <a:xfrm>
              <a:off x="6239894" y="1536551"/>
              <a:ext cx="974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/>
                <a:t>c)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8C357B-4302-2C42-905E-FBEF3EEF39F9}"/>
              </a:ext>
            </a:extLst>
          </p:cNvPr>
          <p:cNvCxnSpPr>
            <a:cxnSpLocks/>
          </p:cNvCxnSpPr>
          <p:nvPr/>
        </p:nvCxnSpPr>
        <p:spPr>
          <a:xfrm>
            <a:off x="5005147" y="2519795"/>
            <a:ext cx="641273" cy="0"/>
          </a:xfrm>
          <a:prstGeom prst="straightConnector1">
            <a:avLst/>
          </a:prstGeom>
          <a:ln w="1111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9B0217-0EB5-EC4B-A2B6-F56E562D365C}"/>
              </a:ext>
            </a:extLst>
          </p:cNvPr>
          <p:cNvCxnSpPr>
            <a:cxnSpLocks/>
          </p:cNvCxnSpPr>
          <p:nvPr/>
        </p:nvCxnSpPr>
        <p:spPr>
          <a:xfrm>
            <a:off x="7741013" y="3428698"/>
            <a:ext cx="0" cy="689385"/>
          </a:xfrm>
          <a:prstGeom prst="straightConnector1">
            <a:avLst/>
          </a:prstGeom>
          <a:ln w="1111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D7F1B9-3E01-8A45-B0DC-A1AB64B659FF}"/>
              </a:ext>
            </a:extLst>
          </p:cNvPr>
          <p:cNvCxnSpPr>
            <a:cxnSpLocks/>
          </p:cNvCxnSpPr>
          <p:nvPr/>
        </p:nvCxnSpPr>
        <p:spPr>
          <a:xfrm flipH="1">
            <a:off x="5120560" y="5427275"/>
            <a:ext cx="853161" cy="20310"/>
          </a:xfrm>
          <a:prstGeom prst="straightConnector1">
            <a:avLst/>
          </a:prstGeom>
          <a:ln w="1111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50C9246A-9EB9-7542-AB35-AF1FD4CA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Explicit</a:t>
            </a:r>
            <a:r>
              <a:rPr lang="it-IT"/>
              <a:t> </a:t>
            </a:r>
            <a:r>
              <a:rPr lang="it-IT" err="1"/>
              <a:t>similarity</a:t>
            </a:r>
            <a:endParaRPr lang="it-IT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F28F99-17D2-A54B-A949-3199B79F850B}"/>
              </a:ext>
            </a:extLst>
          </p:cNvPr>
          <p:cNvGrpSpPr/>
          <p:nvPr/>
        </p:nvGrpSpPr>
        <p:grpSpPr>
          <a:xfrm>
            <a:off x="1769174" y="3930664"/>
            <a:ext cx="2699628" cy="374837"/>
            <a:chOff x="1631959" y="4137371"/>
            <a:chExt cx="2699628" cy="3748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5767B8-7C19-D048-98DA-F8CDDAF1B0AE}"/>
                </a:ext>
              </a:extLst>
            </p:cNvPr>
            <p:cNvSpPr txBox="1"/>
            <p:nvPr/>
          </p:nvSpPr>
          <p:spPr>
            <a:xfrm>
              <a:off x="1906388" y="4142876"/>
              <a:ext cx="2425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err="1"/>
                <a:t>Hierarchical</a:t>
              </a:r>
              <a:r>
                <a:rPr lang="it-IT"/>
                <a:t> Clustering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C64479-091D-9042-BBA3-A2614DC483CC}"/>
                </a:ext>
              </a:extLst>
            </p:cNvPr>
            <p:cNvSpPr txBox="1"/>
            <p:nvPr/>
          </p:nvSpPr>
          <p:spPr>
            <a:xfrm>
              <a:off x="1631959" y="4137371"/>
              <a:ext cx="702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/>
                <a:t>d)</a:t>
              </a:r>
            </a:p>
          </p:txBody>
        </p:sp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DD0BE892-44A5-104E-9A5D-2034429B2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0860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24E6-8076-744D-9924-111A9AB22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Thesis</a:t>
            </a:r>
            <a:r>
              <a:rPr lang="it-IT"/>
              <a:t> </a:t>
            </a:r>
            <a:r>
              <a:rPr lang="it-IT" err="1"/>
              <a:t>Aim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3D67B-C81D-4B4D-A473-EC488BFF8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To delineate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generality</a:t>
            </a:r>
            <a:r>
              <a:rPr lang="it-IT" dirty="0"/>
              <a:t>/</a:t>
            </a:r>
            <a:r>
              <a:rPr lang="it-IT" dirty="0" err="1"/>
              <a:t>specialisation</a:t>
            </a:r>
            <a:r>
              <a:rPr lang="it-IT" dirty="0"/>
              <a:t> in the </a:t>
            </a:r>
            <a:r>
              <a:rPr lang="it-IT" dirty="0" err="1"/>
              <a:t>semantic</a:t>
            </a:r>
            <a:r>
              <a:rPr lang="it-IT" dirty="0"/>
              <a:t> </a:t>
            </a:r>
            <a:r>
              <a:rPr lang="it-IT" dirty="0" err="1"/>
              <a:t>system</a:t>
            </a:r>
            <a:endParaRPr lang="it-IT" dirty="0"/>
          </a:p>
          <a:p>
            <a:r>
              <a:rPr lang="it-IT" dirty="0" err="1"/>
              <a:t>Specifically</a:t>
            </a:r>
            <a:r>
              <a:rPr lang="it-IT" dirty="0"/>
              <a:t>: </a:t>
            </a:r>
            <a:r>
              <a:rPr lang="it-IT" dirty="0" err="1"/>
              <a:t>Reduntant</a:t>
            </a:r>
            <a:r>
              <a:rPr lang="it-IT" dirty="0"/>
              <a:t>, </a:t>
            </a:r>
            <a:r>
              <a:rPr lang="it-IT" dirty="0" err="1"/>
              <a:t>independent</a:t>
            </a:r>
            <a:r>
              <a:rPr lang="it-IT" dirty="0"/>
              <a:t> or </a:t>
            </a:r>
            <a:r>
              <a:rPr lang="it-IT" dirty="0" err="1"/>
              <a:t>complementary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7B3912-CE20-F64B-9C30-168059FE9675}"/>
              </a:ext>
            </a:extLst>
          </p:cNvPr>
          <p:cNvGrpSpPr>
            <a:grpSpLocks noChangeAspect="1"/>
          </p:cNvGrpSpPr>
          <p:nvPr/>
        </p:nvGrpSpPr>
        <p:grpSpPr>
          <a:xfrm>
            <a:off x="7507478" y="3821488"/>
            <a:ext cx="1980000" cy="1741768"/>
            <a:chOff x="1171418" y="2229584"/>
            <a:chExt cx="2724450" cy="22167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7435A4C-ED6D-4D45-87BA-CEC760C89466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21597EA-0B5E-1F4E-8156-E1B59F53E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1C3F9CC-C80F-4749-82B2-23C4C7BCEED7}"/>
                  </a:ext>
                </a:extLst>
              </p:cNvPr>
              <p:cNvSpPr/>
              <p:nvPr/>
            </p:nvSpPr>
            <p:spPr>
              <a:xfrm>
                <a:off x="2663372" y="2320605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35FEB57-846E-5A4E-95AD-200E3A55E90D}"/>
                  </a:ext>
                </a:extLst>
              </p:cNvPr>
              <p:cNvSpPr/>
              <p:nvPr/>
            </p:nvSpPr>
            <p:spPr>
              <a:xfrm>
                <a:off x="2870726" y="1612953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6F07A30-784E-F649-A34E-34DBCFA11B1C}"/>
                  </a:ext>
                </a:extLst>
              </p:cNvPr>
              <p:cNvSpPr/>
              <p:nvPr/>
            </p:nvSpPr>
            <p:spPr>
              <a:xfrm>
                <a:off x="4037833" y="2413441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2F5F39E-4691-0545-9724-09223ABBCE76}"/>
                </a:ext>
              </a:extLst>
            </p:cNvPr>
            <p:cNvSpPr/>
            <p:nvPr/>
          </p:nvSpPr>
          <p:spPr>
            <a:xfrm>
              <a:off x="1688439" y="3312297"/>
              <a:ext cx="4405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B93FB38-B24F-984D-94C0-2EF267CE7A2B}"/>
                </a:ext>
              </a:extLst>
            </p:cNvPr>
            <p:cNvSpPr/>
            <p:nvPr/>
          </p:nvSpPr>
          <p:spPr>
            <a:xfrm>
              <a:off x="1888958" y="2627528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A74CE31-249E-1946-BE6C-C72B2203C42C}"/>
                </a:ext>
              </a:extLst>
            </p:cNvPr>
            <p:cNvSpPr/>
            <p:nvPr/>
          </p:nvSpPr>
          <p:spPr>
            <a:xfrm>
              <a:off x="3060086" y="3424304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F5CF76F-70BA-874A-B39D-8C7258E9C3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2897" y="3077282"/>
              <a:ext cx="92190" cy="235016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5CBF20D-CC81-1045-B3C0-2FB7B559C44F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2343402" y="2918687"/>
              <a:ext cx="784458" cy="569412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C69AA7C-7133-3F49-8F7C-32EF2CA87DFC}"/>
                </a:ext>
              </a:extLst>
            </p:cNvPr>
            <p:cNvCxnSpPr>
              <a:cxnSpLocks/>
              <a:stCxn id="18" idx="2"/>
              <a:endCxn id="16" idx="6"/>
            </p:cNvCxnSpPr>
            <p:nvPr/>
          </p:nvCxnSpPr>
          <p:spPr>
            <a:xfrm flipH="1" flipV="1">
              <a:off x="2129032" y="3530108"/>
              <a:ext cx="931055" cy="112006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7FF372-A193-984A-BBB6-47BD133F6E15}"/>
              </a:ext>
            </a:extLst>
          </p:cNvPr>
          <p:cNvGrpSpPr/>
          <p:nvPr/>
        </p:nvGrpSpPr>
        <p:grpSpPr>
          <a:xfrm>
            <a:off x="2680292" y="3821488"/>
            <a:ext cx="1980000" cy="1741768"/>
            <a:chOff x="8364283" y="4435195"/>
            <a:chExt cx="1980000" cy="1741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215F983-57EC-E84E-B1E7-B86E4B5B8C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64283" y="4435195"/>
              <a:ext cx="1980000" cy="1741768"/>
              <a:chOff x="1171418" y="2229584"/>
              <a:chExt cx="2724450" cy="221678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5C0CFB3-9B5B-2C4B-A1F0-4B62948EB866}"/>
                  </a:ext>
                </a:extLst>
              </p:cNvPr>
              <p:cNvGrpSpPr/>
              <p:nvPr/>
            </p:nvGrpSpPr>
            <p:grpSpPr>
              <a:xfrm>
                <a:off x="1171418" y="2229584"/>
                <a:ext cx="2724450" cy="2216789"/>
                <a:chOff x="2146351" y="1212211"/>
                <a:chExt cx="2724450" cy="2216789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FB4AD181-27C0-7742-9421-AA826DFD60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46351" y="1212211"/>
                  <a:ext cx="2724450" cy="2216789"/>
                </a:xfrm>
                <a:prstGeom prst="rect">
                  <a:avLst/>
                </a:prstGeom>
              </p:spPr>
            </p:pic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5FA52C8-ACE0-6F42-ADD1-61B4302869C6}"/>
                    </a:ext>
                  </a:extLst>
                </p:cNvPr>
                <p:cNvSpPr/>
                <p:nvPr/>
              </p:nvSpPr>
              <p:spPr>
                <a:xfrm>
                  <a:off x="2663372" y="2320605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565C7F3E-1705-A540-A7AE-A7941F9B34C7}"/>
                    </a:ext>
                  </a:extLst>
                </p:cNvPr>
                <p:cNvSpPr/>
                <p:nvPr/>
              </p:nvSpPr>
              <p:spPr>
                <a:xfrm>
                  <a:off x="4037833" y="2413441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4AB42BA-693B-1044-97D7-C9588FB32975}"/>
                  </a:ext>
                </a:extLst>
              </p:cNvPr>
              <p:cNvSpPr/>
              <p:nvPr/>
            </p:nvSpPr>
            <p:spPr>
              <a:xfrm>
                <a:off x="1669052" y="3328159"/>
                <a:ext cx="462793" cy="435620"/>
              </a:xfrm>
              <a:prstGeom prst="ellipse">
                <a:avLst/>
              </a:prstGeom>
              <a:noFill/>
              <a:ln w="41275">
                <a:solidFill>
                  <a:srgbClr val="99D4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D5E6EF-29F1-2044-8A84-3C0E8FC2BD11}"/>
                </a:ext>
              </a:extLst>
            </p:cNvPr>
            <p:cNvSpPr/>
            <p:nvPr/>
          </p:nvSpPr>
          <p:spPr>
            <a:xfrm>
              <a:off x="8905634" y="4748038"/>
              <a:ext cx="313284" cy="3284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19D7D60-E295-7A47-A82E-50076A237684}"/>
                </a:ext>
              </a:extLst>
            </p:cNvPr>
            <p:cNvSpPr/>
            <p:nvPr/>
          </p:nvSpPr>
          <p:spPr>
            <a:xfrm>
              <a:off x="8904435" y="4747865"/>
              <a:ext cx="336336" cy="342274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6893C0-18C2-3D48-8048-14D616E8BC4C}"/>
                </a:ext>
              </a:extLst>
            </p:cNvPr>
            <p:cNvSpPr/>
            <p:nvPr/>
          </p:nvSpPr>
          <p:spPr>
            <a:xfrm>
              <a:off x="9715870" y="5379021"/>
              <a:ext cx="336336" cy="342274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4DB934-3CA2-D742-9D9B-492EBA468286}"/>
              </a:ext>
            </a:extLst>
          </p:cNvPr>
          <p:cNvGrpSpPr/>
          <p:nvPr/>
        </p:nvGrpSpPr>
        <p:grpSpPr>
          <a:xfrm>
            <a:off x="5102833" y="3764935"/>
            <a:ext cx="1980000" cy="1741768"/>
            <a:chOff x="9773430" y="3847486"/>
            <a:chExt cx="1980000" cy="174176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DF5683-5312-DF4A-AB16-4B6AFF158E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73430" y="3847486"/>
              <a:ext cx="1980000" cy="1741768"/>
              <a:chOff x="1171418" y="2229584"/>
              <a:chExt cx="2724450" cy="2216789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05D53AF-94BC-4741-A6DB-B3487CAE0094}"/>
                  </a:ext>
                </a:extLst>
              </p:cNvPr>
              <p:cNvGrpSpPr/>
              <p:nvPr/>
            </p:nvGrpSpPr>
            <p:grpSpPr>
              <a:xfrm>
                <a:off x="1171418" y="2229584"/>
                <a:ext cx="2724450" cy="2216789"/>
                <a:chOff x="2146351" y="1212211"/>
                <a:chExt cx="2724450" cy="2216789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D388DAA6-8B92-F64E-B59F-971BEB3B7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46351" y="1212211"/>
                  <a:ext cx="2724450" cy="2216789"/>
                </a:xfrm>
                <a:prstGeom prst="rect">
                  <a:avLst/>
                </a:prstGeom>
              </p:spPr>
            </p:pic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DF53612-95C7-1842-BD7F-F9AFB03EE424}"/>
                    </a:ext>
                  </a:extLst>
                </p:cNvPr>
                <p:cNvSpPr/>
                <p:nvPr/>
              </p:nvSpPr>
              <p:spPr>
                <a:xfrm>
                  <a:off x="2663372" y="2320605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55F0EA9B-EBCD-D347-B20C-C965BA7A4204}"/>
                    </a:ext>
                  </a:extLst>
                </p:cNvPr>
                <p:cNvSpPr/>
                <p:nvPr/>
              </p:nvSpPr>
              <p:spPr>
                <a:xfrm>
                  <a:off x="4037833" y="2413441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357791C-BB71-B14D-900C-E0296714A9AC}"/>
                  </a:ext>
                </a:extLst>
              </p:cNvPr>
              <p:cNvSpPr/>
              <p:nvPr/>
            </p:nvSpPr>
            <p:spPr>
              <a:xfrm>
                <a:off x="1669052" y="3328159"/>
                <a:ext cx="462793" cy="435620"/>
              </a:xfrm>
              <a:prstGeom prst="ellipse">
                <a:avLst/>
              </a:prstGeom>
              <a:noFill/>
              <a:ln w="412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77FC8C1-6249-5A45-9DB9-1FFBBFE603E2}"/>
                </a:ext>
              </a:extLst>
            </p:cNvPr>
            <p:cNvSpPr/>
            <p:nvPr/>
          </p:nvSpPr>
          <p:spPr>
            <a:xfrm>
              <a:off x="10341193" y="4168130"/>
              <a:ext cx="313284" cy="3284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0CEEC36-357A-FF40-9A7B-9BDBA00079C0}"/>
                </a:ext>
              </a:extLst>
            </p:cNvPr>
            <p:cNvSpPr/>
            <p:nvPr/>
          </p:nvSpPr>
          <p:spPr>
            <a:xfrm>
              <a:off x="10322330" y="4160156"/>
              <a:ext cx="336336" cy="342274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2658E9-DE36-5F4A-BD8B-3BC7B690A499}"/>
                </a:ext>
              </a:extLst>
            </p:cNvPr>
            <p:cNvSpPr/>
            <p:nvPr/>
          </p:nvSpPr>
          <p:spPr>
            <a:xfrm>
              <a:off x="11133765" y="4791312"/>
              <a:ext cx="336336" cy="342274"/>
            </a:xfrm>
            <a:prstGeom prst="ellipse">
              <a:avLst/>
            </a:prstGeom>
            <a:noFill/>
            <a:ln w="412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22F1DB0-C2AD-3F4F-B5C7-64E28B8906B4}"/>
              </a:ext>
            </a:extLst>
          </p:cNvPr>
          <p:cNvSpPr txBox="1"/>
          <p:nvPr/>
        </p:nvSpPr>
        <p:spPr>
          <a:xfrm>
            <a:off x="2905313" y="3469217"/>
            <a:ext cx="13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Redundant</a:t>
            </a:r>
            <a:r>
              <a:rPr lang="it-IT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F567EA-AD9A-CB4B-A2A9-CB4772E2D1AA}"/>
              </a:ext>
            </a:extLst>
          </p:cNvPr>
          <p:cNvSpPr txBox="1"/>
          <p:nvPr/>
        </p:nvSpPr>
        <p:spPr>
          <a:xfrm>
            <a:off x="5236915" y="3429000"/>
            <a:ext cx="150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Independent</a:t>
            </a:r>
            <a:r>
              <a:rPr lang="it-IT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B68D04-FE8A-1248-BF3F-F9DB332B9533}"/>
              </a:ext>
            </a:extLst>
          </p:cNvPr>
          <p:cNvSpPr txBox="1"/>
          <p:nvPr/>
        </p:nvSpPr>
        <p:spPr>
          <a:xfrm>
            <a:off x="7578462" y="3468597"/>
            <a:ext cx="194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Working</a:t>
            </a:r>
            <a:r>
              <a:rPr lang="it-IT"/>
              <a:t> </a:t>
            </a:r>
            <a:r>
              <a:rPr lang="it-IT" err="1"/>
              <a:t>together</a:t>
            </a:r>
            <a:r>
              <a:rPr lang="it-IT"/>
              <a:t>?</a:t>
            </a:r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8111DFAE-B45C-A944-BA37-C90CEB75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6020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A2AFE5-8A33-CC4E-9CD7-1C16A370E85B}"/>
              </a:ext>
            </a:extLst>
          </p:cNvPr>
          <p:cNvGrpSpPr/>
          <p:nvPr/>
        </p:nvGrpSpPr>
        <p:grpSpPr>
          <a:xfrm>
            <a:off x="5741875" y="3970481"/>
            <a:ext cx="6181121" cy="2791654"/>
            <a:chOff x="314791" y="3987800"/>
            <a:chExt cx="6181121" cy="27916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902FDD-CCF0-2244-820E-0308472FD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791" y="3987800"/>
              <a:ext cx="4674355" cy="25548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2DA330-09CA-4549-BB2F-CE5614F6BF8E}"/>
                </a:ext>
              </a:extLst>
            </p:cNvPr>
            <p:cNvSpPr txBox="1"/>
            <p:nvPr/>
          </p:nvSpPr>
          <p:spPr>
            <a:xfrm>
              <a:off x="3937001" y="6487066"/>
              <a:ext cx="5388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300" err="1"/>
                <a:t>Tasks</a:t>
              </a:r>
              <a:endParaRPr lang="it-IT" sz="13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2062D0-DF92-1B4B-9F50-FB08A5A4A03C}"/>
                </a:ext>
              </a:extLst>
            </p:cNvPr>
            <p:cNvSpPr txBox="1"/>
            <p:nvPr/>
          </p:nvSpPr>
          <p:spPr>
            <a:xfrm rot="16200000">
              <a:off x="2962443" y="5749129"/>
              <a:ext cx="5388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300" err="1"/>
                <a:t>Tasks</a:t>
              </a:r>
              <a:endParaRPr lang="it-IT" sz="13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F12E24-946C-DD4F-B440-D715CAAEA41F}"/>
                </a:ext>
              </a:extLst>
            </p:cNvPr>
            <p:cNvSpPr txBox="1"/>
            <p:nvPr/>
          </p:nvSpPr>
          <p:spPr>
            <a:xfrm rot="20333679">
              <a:off x="4891306" y="5430433"/>
              <a:ext cx="16046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600" b="1" err="1"/>
                <a:t>Response</a:t>
              </a:r>
              <a:endParaRPr lang="it-IT" sz="1600" b="1"/>
            </a:p>
            <a:p>
              <a:pPr algn="ctr"/>
              <a:r>
                <a:rPr lang="it-IT" sz="1600" b="1" err="1"/>
                <a:t>Similarity</a:t>
              </a:r>
              <a:r>
                <a:rPr lang="it-IT" sz="1600" b="1"/>
                <a:t> Matrix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7AC7216-F7A1-064A-BADB-6D2DDAF1C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Implicit</a:t>
            </a:r>
            <a:r>
              <a:rPr lang="it-IT"/>
              <a:t> </a:t>
            </a:r>
            <a:r>
              <a:rPr lang="it-IT" err="1"/>
              <a:t>similarity</a:t>
            </a:r>
            <a:endParaRPr lang="it-IT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6CE434-C26D-054C-9F82-A1BBE638B903}"/>
              </a:ext>
            </a:extLst>
          </p:cNvPr>
          <p:cNvGrpSpPr/>
          <p:nvPr/>
        </p:nvGrpSpPr>
        <p:grpSpPr>
          <a:xfrm>
            <a:off x="5703912" y="1300010"/>
            <a:ext cx="6202419" cy="3024759"/>
            <a:chOff x="314791" y="762842"/>
            <a:chExt cx="6202419" cy="302475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1AD4427-22BA-1D4F-8F4F-B6FFE6E8F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791" y="762842"/>
              <a:ext cx="4699000" cy="276846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BE8438-573F-B34D-ABF2-DBBF971F841E}"/>
                </a:ext>
              </a:extLst>
            </p:cNvPr>
            <p:cNvSpPr txBox="1"/>
            <p:nvPr/>
          </p:nvSpPr>
          <p:spPr>
            <a:xfrm>
              <a:off x="3904917" y="3495213"/>
              <a:ext cx="5388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300" err="1"/>
                <a:t>Tasks</a:t>
              </a:r>
              <a:endParaRPr lang="it-IT" sz="13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E7A8FF-F670-B44A-8D88-9F7952E30A90}"/>
                </a:ext>
              </a:extLst>
            </p:cNvPr>
            <p:cNvSpPr txBox="1"/>
            <p:nvPr/>
          </p:nvSpPr>
          <p:spPr>
            <a:xfrm rot="16200000">
              <a:off x="2962443" y="2673058"/>
              <a:ext cx="5388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300" err="1"/>
                <a:t>Tasks</a:t>
              </a:r>
              <a:endParaRPr lang="it-IT" sz="13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6F637E-AA73-3044-A691-86F20188F44F}"/>
                </a:ext>
              </a:extLst>
            </p:cNvPr>
            <p:cNvSpPr txBox="1"/>
            <p:nvPr/>
          </p:nvSpPr>
          <p:spPr>
            <a:xfrm rot="20333679">
              <a:off x="4912604" y="2353621"/>
              <a:ext cx="16046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600" b="1" err="1"/>
                <a:t>Reaction</a:t>
              </a:r>
              <a:r>
                <a:rPr lang="it-IT" sz="1600" b="1"/>
                <a:t> time </a:t>
              </a:r>
            </a:p>
            <a:p>
              <a:pPr algn="ctr"/>
              <a:r>
                <a:rPr lang="it-IT" sz="1600" b="1" err="1"/>
                <a:t>Similarity</a:t>
              </a:r>
              <a:r>
                <a:rPr lang="it-IT" sz="1600" b="1"/>
                <a:t> Matrix</a:t>
              </a: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11285D3-89AA-C741-91C0-17D350E7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06177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C5DEB4E6-57C8-3D40-B610-5028CE051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451" y="3605069"/>
            <a:ext cx="1520950" cy="1253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CAFB4-5C6F-B046-A205-0071A244D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921533" y="5116614"/>
            <a:ext cx="1516410" cy="1248541"/>
          </a:xfrm>
          <a:prstGeom prst="rect">
            <a:avLst/>
          </a:prstGeom>
        </p:spPr>
      </p:pic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837FDD6-0614-BB4D-AF39-439DAE88E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879326" y="1929210"/>
            <a:ext cx="1502789" cy="12576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160515-5C77-154B-8D6B-1BB2CA5EA6C5}"/>
              </a:ext>
            </a:extLst>
          </p:cNvPr>
          <p:cNvSpPr txBox="1"/>
          <p:nvPr/>
        </p:nvSpPr>
        <p:spPr>
          <a:xfrm>
            <a:off x="2091376" y="1677497"/>
            <a:ext cx="1080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RT </a:t>
            </a:r>
            <a:r>
              <a:rPr lang="it-IT" sz="1400" err="1"/>
              <a:t>similarity</a:t>
            </a:r>
            <a:endParaRPr lang="it-IT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8255C-D292-B04F-8924-2C36BFCFEF1C}"/>
              </a:ext>
            </a:extLst>
          </p:cNvPr>
          <p:cNvSpPr txBox="1"/>
          <p:nvPr/>
        </p:nvSpPr>
        <p:spPr>
          <a:xfrm>
            <a:off x="1842570" y="3357784"/>
            <a:ext cx="1595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err="1"/>
              <a:t>Response</a:t>
            </a:r>
            <a:r>
              <a:rPr lang="it-IT" sz="1400"/>
              <a:t> </a:t>
            </a:r>
            <a:r>
              <a:rPr lang="it-IT" sz="1400" err="1"/>
              <a:t>similarity</a:t>
            </a:r>
            <a:endParaRPr lang="it-IT" sz="1400"/>
          </a:p>
        </p:txBody>
      </p:sp>
      <p:pic>
        <p:nvPicPr>
          <p:cNvPr id="13" name="Picture 12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B16E41FB-6CFF-D94C-B6D5-83E3B80B4B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2072"/>
          <a:stretch/>
        </p:blipFill>
        <p:spPr>
          <a:xfrm>
            <a:off x="4378210" y="3573384"/>
            <a:ext cx="292292" cy="14610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14F737-F1EA-0144-BF11-3D910142D13D}"/>
              </a:ext>
            </a:extLst>
          </p:cNvPr>
          <p:cNvSpPr txBox="1"/>
          <p:nvPr/>
        </p:nvSpPr>
        <p:spPr>
          <a:xfrm>
            <a:off x="4540022" y="3440980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err="1"/>
              <a:t>Similarity</a:t>
            </a:r>
            <a:r>
              <a:rPr lang="it-IT" sz="1400"/>
              <a:t>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031828-1CF0-B641-9FD6-D569E0871F8F}"/>
              </a:ext>
            </a:extLst>
          </p:cNvPr>
          <p:cNvSpPr txBox="1"/>
          <p:nvPr/>
        </p:nvSpPr>
        <p:spPr>
          <a:xfrm rot="2401838">
            <a:off x="3489527" y="2449419"/>
            <a:ext cx="1555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Model </a:t>
            </a:r>
            <a:r>
              <a:rPr lang="it-IT" sz="1400" err="1"/>
              <a:t>comparison</a:t>
            </a:r>
            <a:endParaRPr lang="it-IT" sz="14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883D64-A91A-ED4C-8B72-C21531DB0385}"/>
              </a:ext>
            </a:extLst>
          </p:cNvPr>
          <p:cNvCxnSpPr>
            <a:cxnSpLocks/>
          </p:cNvCxnSpPr>
          <p:nvPr/>
        </p:nvCxnSpPr>
        <p:spPr>
          <a:xfrm flipV="1">
            <a:off x="6093125" y="4362261"/>
            <a:ext cx="745039" cy="179"/>
          </a:xfrm>
          <a:prstGeom prst="straightConnector1">
            <a:avLst/>
          </a:prstGeom>
          <a:ln w="1111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9ED168-997D-8841-931C-5E1CE4E02087}"/>
              </a:ext>
            </a:extLst>
          </p:cNvPr>
          <p:cNvCxnSpPr>
            <a:cxnSpLocks/>
          </p:cNvCxnSpPr>
          <p:nvPr/>
        </p:nvCxnSpPr>
        <p:spPr>
          <a:xfrm flipV="1">
            <a:off x="3589115" y="5268445"/>
            <a:ext cx="602065" cy="430055"/>
          </a:xfrm>
          <a:prstGeom prst="straightConnector1">
            <a:avLst/>
          </a:prstGeom>
          <a:ln w="1111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47468A-8243-D647-AA51-863BC6824B22}"/>
              </a:ext>
            </a:extLst>
          </p:cNvPr>
          <p:cNvCxnSpPr>
            <a:cxnSpLocks/>
          </p:cNvCxnSpPr>
          <p:nvPr/>
        </p:nvCxnSpPr>
        <p:spPr>
          <a:xfrm flipV="1">
            <a:off x="3591669" y="4231609"/>
            <a:ext cx="706683" cy="1"/>
          </a:xfrm>
          <a:prstGeom prst="straightConnector1">
            <a:avLst/>
          </a:prstGeom>
          <a:ln w="1111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5548F9-C9B3-744B-B9BE-44F70149CA93}"/>
              </a:ext>
            </a:extLst>
          </p:cNvPr>
          <p:cNvCxnSpPr>
            <a:cxnSpLocks/>
          </p:cNvCxnSpPr>
          <p:nvPr/>
        </p:nvCxnSpPr>
        <p:spPr>
          <a:xfrm>
            <a:off x="3635081" y="2558021"/>
            <a:ext cx="654375" cy="507209"/>
          </a:xfrm>
          <a:prstGeom prst="straightConnector1">
            <a:avLst/>
          </a:prstGeom>
          <a:ln w="1111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C323817-68CA-3447-8354-0C7725F37E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83" b="-1"/>
          <a:stretch/>
        </p:blipFill>
        <p:spPr>
          <a:xfrm>
            <a:off x="4696625" y="3741554"/>
            <a:ext cx="1089777" cy="1028834"/>
          </a:xfrm>
          <a:prstGeom prst="rect">
            <a:avLst/>
          </a:prstGeom>
        </p:spPr>
      </p:pic>
      <p:pic>
        <p:nvPicPr>
          <p:cNvPr id="21" name="Picture 20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24EBAEFF-6550-FC4D-987B-57E9A7668E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222"/>
          <a:stretch/>
        </p:blipFill>
        <p:spPr>
          <a:xfrm>
            <a:off x="4357505" y="4799200"/>
            <a:ext cx="1591358" cy="21075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95D33A1-D874-BB4B-A752-E47BF09EEEB1}"/>
              </a:ext>
            </a:extLst>
          </p:cNvPr>
          <p:cNvSpPr/>
          <p:nvPr/>
        </p:nvSpPr>
        <p:spPr>
          <a:xfrm>
            <a:off x="4689213" y="3943042"/>
            <a:ext cx="1104901" cy="209697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2E1958-08AD-C843-95BD-A82ACBDD1743}"/>
              </a:ext>
            </a:extLst>
          </p:cNvPr>
          <p:cNvSpPr/>
          <p:nvPr/>
        </p:nvSpPr>
        <p:spPr>
          <a:xfrm>
            <a:off x="4911463" y="4152738"/>
            <a:ext cx="222250" cy="63182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C7A800-3C21-6541-B5F3-2026DA911D32}"/>
              </a:ext>
            </a:extLst>
          </p:cNvPr>
          <p:cNvSpPr/>
          <p:nvPr/>
        </p:nvSpPr>
        <p:spPr>
          <a:xfrm>
            <a:off x="4914638" y="3755864"/>
            <a:ext cx="219075" cy="18732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AD0CC3-2C97-FC49-B7AA-B840A41CD308}"/>
              </a:ext>
            </a:extLst>
          </p:cNvPr>
          <p:cNvSpPr/>
          <p:nvPr/>
        </p:nvSpPr>
        <p:spPr>
          <a:xfrm>
            <a:off x="4696625" y="3755960"/>
            <a:ext cx="1089777" cy="102883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F49DF3-B6F8-0646-A0F0-5DF230A9C5EF}"/>
              </a:ext>
            </a:extLst>
          </p:cNvPr>
          <p:cNvSpPr txBox="1"/>
          <p:nvPr/>
        </p:nvSpPr>
        <p:spPr>
          <a:xfrm>
            <a:off x="2445751" y="4910291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MIA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B05C547-D9E3-C549-896C-F079E6F44089}"/>
              </a:ext>
            </a:extLst>
          </p:cNvPr>
          <p:cNvGrpSpPr/>
          <p:nvPr/>
        </p:nvGrpSpPr>
        <p:grpSpPr>
          <a:xfrm>
            <a:off x="990600" y="2967395"/>
            <a:ext cx="689976" cy="2099965"/>
            <a:chOff x="446195" y="1720665"/>
            <a:chExt cx="689976" cy="209996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A2749C-84A0-B54B-BCB7-B611306C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5148" y="1979824"/>
              <a:ext cx="291023" cy="16127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D19D58-004D-F842-B8F1-F3888780FAC2}"/>
                </a:ext>
              </a:extLst>
            </p:cNvPr>
            <p:cNvSpPr txBox="1"/>
            <p:nvPr/>
          </p:nvSpPr>
          <p:spPr>
            <a:xfrm rot="16200000">
              <a:off x="78810" y="2716711"/>
              <a:ext cx="11192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err="1"/>
                <a:t>Similarity</a:t>
              </a:r>
              <a:r>
                <a:rPr lang="it-IT" sz="1400"/>
                <a:t> (</a:t>
              </a:r>
              <a:r>
                <a:rPr lang="it-IT" sz="1400" i="1" err="1"/>
                <a:t>r</a:t>
              </a:r>
              <a:r>
                <a:rPr lang="it-IT" sz="1400"/>
                <a:t>)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FCCF44A-E27D-DF45-8ADA-EFDA5DC244FB}"/>
                </a:ext>
              </a:extLst>
            </p:cNvPr>
            <p:cNvSpPr txBox="1"/>
            <p:nvPr/>
          </p:nvSpPr>
          <p:spPr>
            <a:xfrm>
              <a:off x="446195" y="1720665"/>
              <a:ext cx="558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/>
                <a:t>High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65F4A89-84EC-F44F-93C2-765059F07D55}"/>
                </a:ext>
              </a:extLst>
            </p:cNvPr>
            <p:cNvSpPr txBox="1"/>
            <p:nvPr/>
          </p:nvSpPr>
          <p:spPr>
            <a:xfrm>
              <a:off x="529610" y="3512853"/>
              <a:ext cx="5221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err="1"/>
                <a:t>Low</a:t>
              </a:r>
              <a:r>
                <a:rPr lang="it-IT" sz="1400"/>
                <a:t>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16B78C-2C13-EE4C-BC58-C06A95407FAC}"/>
              </a:ext>
            </a:extLst>
          </p:cNvPr>
          <p:cNvGrpSpPr/>
          <p:nvPr/>
        </p:nvGrpSpPr>
        <p:grpSpPr>
          <a:xfrm>
            <a:off x="4636968" y="5502526"/>
            <a:ext cx="1501216" cy="307777"/>
            <a:chOff x="1393449" y="5900123"/>
            <a:chExt cx="1501216" cy="30777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AF5B72D-A585-8242-AF5E-92AE77F4D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93449" y="5904338"/>
              <a:ext cx="381688" cy="29517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5B17DA-C7A2-BC40-AA73-488EBA9E6437}"/>
                </a:ext>
              </a:extLst>
            </p:cNvPr>
            <p:cNvSpPr txBox="1"/>
            <p:nvPr/>
          </p:nvSpPr>
          <p:spPr>
            <a:xfrm>
              <a:off x="1669650" y="5900123"/>
              <a:ext cx="12250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err="1"/>
                <a:t>Not</a:t>
              </a:r>
              <a:r>
                <a:rPr lang="it-IT" sz="1400"/>
                <a:t> </a:t>
              </a:r>
              <a:r>
                <a:rPr lang="it-IT" sz="1400" err="1"/>
                <a:t>modelled</a:t>
              </a:r>
              <a:r>
                <a:rPr lang="it-IT" sz="1400"/>
                <a:t>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8A9891B-4D02-3449-9847-B5F121CC2F69}"/>
              </a:ext>
            </a:extLst>
          </p:cNvPr>
          <p:cNvGrpSpPr/>
          <p:nvPr/>
        </p:nvGrpSpPr>
        <p:grpSpPr>
          <a:xfrm>
            <a:off x="4664952" y="5133189"/>
            <a:ext cx="1193282" cy="307777"/>
            <a:chOff x="1401621" y="6198573"/>
            <a:chExt cx="1193282" cy="3077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5B7DAC9-5096-B145-8DAF-ADC72BA04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01621" y="6219290"/>
              <a:ext cx="370196" cy="28628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346330-8A93-FE46-B615-D104BF50521E}"/>
                </a:ext>
              </a:extLst>
            </p:cNvPr>
            <p:cNvSpPr txBox="1"/>
            <p:nvPr/>
          </p:nvSpPr>
          <p:spPr>
            <a:xfrm>
              <a:off x="1669650" y="6198573"/>
              <a:ext cx="925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err="1"/>
                <a:t>Modelled</a:t>
              </a:r>
              <a:r>
                <a:rPr lang="it-IT" sz="1400"/>
                <a:t>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FEA05B9-FEAA-254D-8FF3-EA19060E742B}"/>
              </a:ext>
            </a:extLst>
          </p:cNvPr>
          <p:cNvGrpSpPr/>
          <p:nvPr/>
        </p:nvGrpSpPr>
        <p:grpSpPr>
          <a:xfrm>
            <a:off x="6815107" y="2675651"/>
            <a:ext cx="3932466" cy="3964021"/>
            <a:chOff x="6760225" y="1443243"/>
            <a:chExt cx="3932466" cy="3964021"/>
          </a:xfrm>
        </p:grpSpPr>
        <p:pic>
          <p:nvPicPr>
            <p:cNvPr id="39" name="Picture 38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DC636CB2-9990-864C-928A-F42E47F0FB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</a:blip>
            <a:srcRect b="23051"/>
            <a:stretch/>
          </p:blipFill>
          <p:spPr>
            <a:xfrm>
              <a:off x="6760225" y="1443243"/>
              <a:ext cx="3932466" cy="242776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3B72D24-5D7F-9948-8022-B9BD60638CFE}"/>
                </a:ext>
              </a:extLst>
            </p:cNvPr>
            <p:cNvSpPr txBox="1"/>
            <p:nvPr/>
          </p:nvSpPr>
          <p:spPr>
            <a:xfrm flipH="1">
              <a:off x="9368338" y="2573143"/>
              <a:ext cx="565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/>
                <a:t>**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5B8A55C-9EE6-5B44-AC61-DA97F452D96A}"/>
                </a:ext>
              </a:extLst>
            </p:cNvPr>
            <p:cNvGrpSpPr/>
            <p:nvPr/>
          </p:nvGrpSpPr>
          <p:grpSpPr>
            <a:xfrm>
              <a:off x="7997465" y="3800235"/>
              <a:ext cx="1615911" cy="369332"/>
              <a:chOff x="8543565" y="4481603"/>
              <a:chExt cx="1615911" cy="36933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75471F8-5634-2642-AA2D-0DE835476E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43565" y="4702727"/>
                <a:ext cx="1615911" cy="1728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1B101FB-03DA-9043-906A-091ABE18162C}"/>
                  </a:ext>
                </a:extLst>
              </p:cNvPr>
              <p:cNvSpPr txBox="1"/>
              <p:nvPr/>
            </p:nvSpPr>
            <p:spPr>
              <a:xfrm flipH="1">
                <a:off x="9311184" y="4481603"/>
                <a:ext cx="565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**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40AC0B3-CC97-994C-8975-0BF01E910FF5}"/>
                </a:ext>
              </a:extLst>
            </p:cNvPr>
            <p:cNvGrpSpPr/>
            <p:nvPr/>
          </p:nvGrpSpPr>
          <p:grpSpPr>
            <a:xfrm>
              <a:off x="8014430" y="4023672"/>
              <a:ext cx="807483" cy="369332"/>
              <a:chOff x="7484882" y="2383180"/>
              <a:chExt cx="807483" cy="369332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429F0C2-C038-E74F-A73C-EB15D8F689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84882" y="2630078"/>
                <a:ext cx="799589" cy="4078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70DAE20-0649-1D46-B1B9-09538A6D5021}"/>
                  </a:ext>
                </a:extLst>
              </p:cNvPr>
              <p:cNvSpPr txBox="1"/>
              <p:nvPr/>
            </p:nvSpPr>
            <p:spPr>
              <a:xfrm flipH="1">
                <a:off x="7726838" y="2383180"/>
                <a:ext cx="565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**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5410FC6-30B9-044C-A2BB-B8FEB521E19E}"/>
                </a:ext>
              </a:extLst>
            </p:cNvPr>
            <p:cNvGrpSpPr/>
            <p:nvPr/>
          </p:nvGrpSpPr>
          <p:grpSpPr>
            <a:xfrm>
              <a:off x="7318856" y="1754201"/>
              <a:ext cx="1315759" cy="616289"/>
              <a:chOff x="6595847" y="1128074"/>
              <a:chExt cx="1315759" cy="616289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973BFB-5439-0048-86BD-07D7BFEC0309}"/>
                  </a:ext>
                </a:extLst>
              </p:cNvPr>
              <p:cNvSpPr txBox="1"/>
              <p:nvPr/>
            </p:nvSpPr>
            <p:spPr>
              <a:xfrm flipH="1">
                <a:off x="6601232" y="1128074"/>
                <a:ext cx="5655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err="1"/>
                  <a:t>n.s.</a:t>
                </a:r>
                <a:endParaRPr lang="it-IT" sz="14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B6E2EE3-A9EB-044F-BA02-8EB009CC2A67}"/>
                  </a:ext>
                </a:extLst>
              </p:cNvPr>
              <p:cNvSpPr txBox="1"/>
              <p:nvPr/>
            </p:nvSpPr>
            <p:spPr>
              <a:xfrm flipH="1">
                <a:off x="6595847" y="1375031"/>
                <a:ext cx="565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**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07C2C8-FB07-C54E-9083-1E0A168C321F}"/>
                  </a:ext>
                </a:extLst>
              </p:cNvPr>
              <p:cNvSpPr txBox="1"/>
              <p:nvPr/>
            </p:nvSpPr>
            <p:spPr>
              <a:xfrm flipH="1">
                <a:off x="6997248" y="1128075"/>
                <a:ext cx="9143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err="1"/>
                  <a:t>p</a:t>
                </a:r>
                <a:r>
                  <a:rPr lang="it-IT" sz="1400"/>
                  <a:t> &gt; .05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FAE6F2B-760B-6042-BB6D-E7E9E2CBC5F8}"/>
                  </a:ext>
                </a:extLst>
              </p:cNvPr>
              <p:cNvSpPr txBox="1"/>
              <p:nvPr/>
            </p:nvSpPr>
            <p:spPr>
              <a:xfrm flipH="1">
                <a:off x="6997157" y="1347574"/>
                <a:ext cx="9143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err="1"/>
                  <a:t>p</a:t>
                </a:r>
                <a:r>
                  <a:rPr lang="it-IT" sz="1400"/>
                  <a:t> &lt; .001</a:t>
                </a:r>
              </a:p>
            </p:txBody>
          </p:sp>
        </p:grpSp>
        <p:pic>
          <p:nvPicPr>
            <p:cNvPr id="44" name="Picture 43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63828613-BF7D-DC4A-BC16-A75C59A0F8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</a:blip>
            <a:srcRect l="13599" t="81481" b="-14179"/>
            <a:stretch/>
          </p:blipFill>
          <p:spPr>
            <a:xfrm>
              <a:off x="7273192" y="4375633"/>
              <a:ext cx="3397676" cy="103163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2B4B9F-A0CE-2A40-82E6-6DC0CF5FD131}"/>
                </a:ext>
              </a:extLst>
            </p:cNvPr>
            <p:cNvSpPr txBox="1"/>
            <p:nvPr/>
          </p:nvSpPr>
          <p:spPr>
            <a:xfrm flipH="1">
              <a:off x="8631562" y="2754484"/>
              <a:ext cx="565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/>
                <a:t>**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5DB36F-86BA-DD46-83D1-13B9FCBCC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8213" y="3718807"/>
              <a:ext cx="7955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1CAC3B-87D0-B04F-90FF-A60B049B9BBB}"/>
                </a:ext>
              </a:extLst>
            </p:cNvPr>
            <p:cNvSpPr txBox="1"/>
            <p:nvPr/>
          </p:nvSpPr>
          <p:spPr>
            <a:xfrm flipH="1">
              <a:off x="8970647" y="3421004"/>
              <a:ext cx="565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err="1"/>
                <a:t>n.s.</a:t>
              </a:r>
              <a:endParaRPr lang="it-IT"/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B31558F4-EDB4-A948-9897-ED98699B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Measure</a:t>
            </a:r>
            <a:r>
              <a:rPr lang="it-IT"/>
              <a:t> </a:t>
            </a:r>
            <a:r>
              <a:rPr lang="it-IT" err="1"/>
              <a:t>Comparison</a:t>
            </a:r>
            <a:endParaRPr lang="it-IT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DBE541DE-7F12-CB45-94BE-90034A73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07267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6953947" y="-2740862"/>
            <a:ext cx="70627" cy="137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0AF39C-FEC3-5A4A-BD17-F566C5421172}"/>
              </a:ext>
            </a:extLst>
          </p:cNvPr>
          <p:cNvGrpSpPr/>
          <p:nvPr/>
        </p:nvGrpSpPr>
        <p:grpSpPr>
          <a:xfrm>
            <a:off x="3432900" y="4795576"/>
            <a:ext cx="2407530" cy="1868913"/>
            <a:chOff x="9530429" y="4645008"/>
            <a:chExt cx="2407530" cy="186891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D0BE69B-8226-8641-A1B2-547CD201B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0429" y="4655638"/>
              <a:ext cx="2407530" cy="185828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482713-A7E4-414F-8295-ACB8539C36EE}"/>
                </a:ext>
              </a:extLst>
            </p:cNvPr>
            <p:cNvSpPr txBox="1"/>
            <p:nvPr/>
          </p:nvSpPr>
          <p:spPr>
            <a:xfrm>
              <a:off x="10102926" y="46450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*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E5B575A-EF73-974A-A1D1-D2B9D24EDD88}"/>
              </a:ext>
            </a:extLst>
          </p:cNvPr>
          <p:cNvSpPr txBox="1"/>
          <p:nvPr/>
        </p:nvSpPr>
        <p:spPr>
          <a:xfrm>
            <a:off x="3392716" y="6479823"/>
            <a:ext cx="3561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netRSA &gt; RSA: </a:t>
            </a:r>
            <a:r>
              <a:rPr lang="fr" err="1"/>
              <a:t>t</a:t>
            </a:r>
            <a:r>
              <a:rPr lang="fr"/>
              <a:t>(17) = 2.40,p = 0.028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AEB6E-4289-3345-AFB4-FEC394D3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E59AC0-DC48-6C44-A7DE-1EEF7AA92E5A}" type="slidenum">
              <a:rPr lang="it-IT" smtClean="0"/>
              <a:t>73</a:t>
            </a:fld>
            <a:endParaRPr lang="it-IT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3CC6EA2-CDFF-0C47-B959-7F243CDC8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Results</a:t>
            </a:r>
            <a:endParaRPr lang="it-I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E0DDDC6-6137-484D-A20E-7081E0B7A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84" y="1337084"/>
            <a:ext cx="5236991" cy="328773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7C7DA5A-DE45-2948-93FB-5790A42A8EFA}"/>
              </a:ext>
            </a:extLst>
          </p:cNvPr>
          <p:cNvGrpSpPr/>
          <p:nvPr/>
        </p:nvGrpSpPr>
        <p:grpSpPr>
          <a:xfrm>
            <a:off x="546984" y="4471518"/>
            <a:ext cx="2724450" cy="2216789"/>
            <a:chOff x="6610552" y="2708020"/>
            <a:chExt cx="2724450" cy="221678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D973904-DFC3-3D45-95F7-90017A97649C}"/>
                </a:ext>
              </a:extLst>
            </p:cNvPr>
            <p:cNvGrpSpPr/>
            <p:nvPr/>
          </p:nvGrpSpPr>
          <p:grpSpPr>
            <a:xfrm>
              <a:off x="6610552" y="2708020"/>
              <a:ext cx="2724450" cy="2216789"/>
              <a:chOff x="1171418" y="2229584"/>
              <a:chExt cx="2724450" cy="2216789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8A96DF2-931C-084E-8136-2FA91A2FFDF9}"/>
                  </a:ext>
                </a:extLst>
              </p:cNvPr>
              <p:cNvGrpSpPr/>
              <p:nvPr/>
            </p:nvGrpSpPr>
            <p:grpSpPr>
              <a:xfrm>
                <a:off x="1171418" y="2229584"/>
                <a:ext cx="2724450" cy="2216789"/>
                <a:chOff x="2146351" y="1212211"/>
                <a:chExt cx="2724450" cy="2216789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870C6D36-F4C2-B149-9DFB-B4AD9DA94A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46351" y="1212211"/>
                  <a:ext cx="2724450" cy="2216789"/>
                </a:xfrm>
                <a:prstGeom prst="rect">
                  <a:avLst/>
                </a:prstGeom>
              </p:spPr>
            </p:pic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C2AAE42-5171-A347-A36F-5663CCFAAFAF}"/>
                    </a:ext>
                  </a:extLst>
                </p:cNvPr>
                <p:cNvSpPr/>
                <p:nvPr/>
              </p:nvSpPr>
              <p:spPr>
                <a:xfrm>
                  <a:off x="2663372" y="2320605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7CD7062-55F4-034A-97CB-869535EF582B}"/>
                    </a:ext>
                  </a:extLst>
                </p:cNvPr>
                <p:cNvSpPr/>
                <p:nvPr/>
              </p:nvSpPr>
              <p:spPr>
                <a:xfrm>
                  <a:off x="2870726" y="1612953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228B451-DC85-7C43-8158-2CB13EA3C2E5}"/>
                    </a:ext>
                  </a:extLst>
                </p:cNvPr>
                <p:cNvSpPr/>
                <p:nvPr/>
              </p:nvSpPr>
              <p:spPr>
                <a:xfrm>
                  <a:off x="4037833" y="2413441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262BDD4-BFFA-0943-B8D6-3619BF62083D}"/>
                  </a:ext>
                </a:extLst>
              </p:cNvPr>
              <p:cNvSpPr/>
              <p:nvPr/>
            </p:nvSpPr>
            <p:spPr>
              <a:xfrm>
                <a:off x="1669052" y="3328159"/>
                <a:ext cx="462793" cy="435620"/>
              </a:xfrm>
              <a:prstGeom prst="ellipse">
                <a:avLst/>
              </a:prstGeom>
              <a:noFill/>
              <a:ln w="41275">
                <a:solidFill>
                  <a:srgbClr val="99D4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266DB26-BF77-8241-A497-2624EB446AFD}"/>
                  </a:ext>
                </a:extLst>
              </p:cNvPr>
              <p:cNvSpPr/>
              <p:nvPr/>
            </p:nvSpPr>
            <p:spPr>
              <a:xfrm>
                <a:off x="1627165" y="3290097"/>
                <a:ext cx="541501" cy="504366"/>
              </a:xfrm>
              <a:prstGeom prst="ellipse">
                <a:avLst/>
              </a:prstGeom>
              <a:noFill/>
              <a:ln w="412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3A32FA-84A6-DB44-8398-CAC3D35CCFF5}"/>
                  </a:ext>
                </a:extLst>
              </p:cNvPr>
              <p:cNvSpPr/>
              <p:nvPr/>
            </p:nvSpPr>
            <p:spPr>
              <a:xfrm>
                <a:off x="1888958" y="2627528"/>
                <a:ext cx="462793" cy="435620"/>
              </a:xfrm>
              <a:prstGeom prst="ellipse">
                <a:avLst/>
              </a:prstGeom>
              <a:noFill/>
              <a:ln w="412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0DFD654-27F2-C042-8263-FCEFA72ADBE5}"/>
                  </a:ext>
                </a:extLst>
              </p:cNvPr>
              <p:cNvSpPr/>
              <p:nvPr/>
            </p:nvSpPr>
            <p:spPr>
              <a:xfrm>
                <a:off x="3060086" y="3424304"/>
                <a:ext cx="462793" cy="435620"/>
              </a:xfrm>
              <a:prstGeom prst="ellipse">
                <a:avLst/>
              </a:prstGeom>
              <a:noFill/>
              <a:ln w="412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C1BE2DA-FAA2-BE42-80EF-38A9484A36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2897" y="3077282"/>
                <a:ext cx="92190" cy="235016"/>
              </a:xfrm>
              <a:prstGeom prst="line">
                <a:avLst/>
              </a:prstGeom>
              <a:ln w="412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8169EAF-9EEE-F941-8ACF-FE5A13FF2378}"/>
                  </a:ext>
                </a:extLst>
              </p:cNvPr>
              <p:cNvCxnSpPr>
                <a:cxnSpLocks/>
                <a:stCxn id="23" idx="1"/>
              </p:cNvCxnSpPr>
              <p:nvPr/>
            </p:nvCxnSpPr>
            <p:spPr>
              <a:xfrm flipH="1" flipV="1">
                <a:off x="2343402" y="2918687"/>
                <a:ext cx="784458" cy="569412"/>
              </a:xfrm>
              <a:prstGeom prst="line">
                <a:avLst/>
              </a:prstGeom>
              <a:ln w="412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1D37B60-1E7D-1D4D-B747-74E2995D4AA3}"/>
                  </a:ext>
                </a:extLst>
              </p:cNvPr>
              <p:cNvCxnSpPr>
                <a:cxnSpLocks/>
                <a:stCxn id="23" idx="2"/>
                <a:endCxn id="21" idx="6"/>
              </p:cNvCxnSpPr>
              <p:nvPr/>
            </p:nvCxnSpPr>
            <p:spPr>
              <a:xfrm flipH="1" flipV="1">
                <a:off x="2168666" y="3542280"/>
                <a:ext cx="891420" cy="99834"/>
              </a:xfrm>
              <a:prstGeom prst="line">
                <a:avLst/>
              </a:prstGeom>
              <a:ln w="412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700EC6D-A83A-7444-9243-5BD6F3527D67}"/>
                </a:ext>
              </a:extLst>
            </p:cNvPr>
            <p:cNvSpPr/>
            <p:nvPr/>
          </p:nvSpPr>
          <p:spPr>
            <a:xfrm>
              <a:off x="7359702" y="3129747"/>
              <a:ext cx="413133" cy="377677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0A32CD3-777C-E143-9AF7-C27CE8C24E77}"/>
                </a:ext>
              </a:extLst>
            </p:cNvPr>
            <p:cNvSpPr/>
            <p:nvPr/>
          </p:nvSpPr>
          <p:spPr>
            <a:xfrm>
              <a:off x="8536041" y="3929417"/>
              <a:ext cx="392847" cy="377677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C7899E-F7FB-844C-B2E0-E8AE3F81D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572" y="1527806"/>
            <a:ext cx="4648200" cy="3644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34619A-2442-E842-AAF7-15509F4F1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8882" y="1246946"/>
            <a:ext cx="1266134" cy="10089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C928474-D0C6-3E42-91EB-AB69F500F2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6943" y="1310590"/>
            <a:ext cx="1344629" cy="11098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E8BD015-0F51-D04E-ADC7-D61DFB092A3A}"/>
              </a:ext>
            </a:extLst>
          </p:cNvPr>
          <p:cNvSpPr txBox="1"/>
          <p:nvPr/>
        </p:nvSpPr>
        <p:spPr>
          <a:xfrm>
            <a:off x="8383118" y="5020590"/>
            <a:ext cx="323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netRSA </a:t>
            </a:r>
            <a:r>
              <a:rPr lang="it-IT" err="1"/>
              <a:t>fit</a:t>
            </a:r>
            <a:r>
              <a:rPr lang="it-IT"/>
              <a:t>: </a:t>
            </a:r>
            <a:r>
              <a:rPr lang="fr" err="1"/>
              <a:t>t</a:t>
            </a:r>
            <a:r>
              <a:rPr lang="fr"/>
              <a:t>(17) = 3.82,p = 0.001</a:t>
            </a:r>
          </a:p>
        </p:txBody>
      </p:sp>
    </p:spTree>
    <p:extLst>
      <p:ext uri="{BB962C8B-B14F-4D97-AF65-F5344CB8AC3E}">
        <p14:creationId xmlns:p14="http://schemas.microsoft.com/office/powerpoint/2010/main" val="33648969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C597B7-6DE3-FA42-95C6-180DD37606B5}"/>
              </a:ext>
            </a:extLst>
          </p:cNvPr>
          <p:cNvGrpSpPr/>
          <p:nvPr/>
        </p:nvGrpSpPr>
        <p:grpSpPr>
          <a:xfrm>
            <a:off x="6446817" y="5391602"/>
            <a:ext cx="4569472" cy="370151"/>
            <a:chOff x="2158151" y="5648165"/>
            <a:chExt cx="4569472" cy="37015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434D88D-08DE-754E-83E0-4BF8DD70CB94}"/>
                </a:ext>
              </a:extLst>
            </p:cNvPr>
            <p:cNvGrpSpPr/>
            <p:nvPr/>
          </p:nvGrpSpPr>
          <p:grpSpPr>
            <a:xfrm>
              <a:off x="5562132" y="5648983"/>
              <a:ext cx="1165491" cy="369332"/>
              <a:chOff x="8965781" y="1535358"/>
              <a:chExt cx="1165491" cy="36933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A98BFB7-10C0-A348-87A3-737AB134E8D2}"/>
                  </a:ext>
                </a:extLst>
              </p:cNvPr>
              <p:cNvSpPr/>
              <p:nvPr/>
            </p:nvSpPr>
            <p:spPr>
              <a:xfrm>
                <a:off x="8965781" y="1604193"/>
                <a:ext cx="259654" cy="231219"/>
              </a:xfrm>
              <a:prstGeom prst="rect">
                <a:avLst/>
              </a:prstGeom>
              <a:solidFill>
                <a:srgbClr val="F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84FF7A-49FF-774B-9E96-9EE1A0C60F06}"/>
                  </a:ext>
                </a:extLst>
              </p:cNvPr>
              <p:cNvSpPr txBox="1"/>
              <p:nvPr/>
            </p:nvSpPr>
            <p:spPr>
              <a:xfrm>
                <a:off x="9175561" y="1535358"/>
                <a:ext cx="955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err="1"/>
                  <a:t>Episodic</a:t>
                </a:r>
                <a:endParaRPr lang="it-IT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36DEFF1-F5BF-C742-AA7D-0D3C17BEAF9F}"/>
                </a:ext>
              </a:extLst>
            </p:cNvPr>
            <p:cNvGrpSpPr/>
            <p:nvPr/>
          </p:nvGrpSpPr>
          <p:grpSpPr>
            <a:xfrm>
              <a:off x="4566113" y="5648165"/>
              <a:ext cx="942524" cy="369332"/>
              <a:chOff x="9320391" y="1878348"/>
              <a:chExt cx="942524" cy="36933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E133B42-41D9-F345-BEEC-24BA19A3C0A2}"/>
                  </a:ext>
                </a:extLst>
              </p:cNvPr>
              <p:cNvSpPr/>
              <p:nvPr/>
            </p:nvSpPr>
            <p:spPr>
              <a:xfrm>
                <a:off x="9320391" y="1946968"/>
                <a:ext cx="259654" cy="231219"/>
              </a:xfrm>
              <a:prstGeom prst="rect">
                <a:avLst/>
              </a:prstGeom>
              <a:solidFill>
                <a:srgbClr val="ECED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C03202-6EE5-054C-9244-F7BA0E1F2D1B}"/>
                  </a:ext>
                </a:extLst>
              </p:cNvPr>
              <p:cNvSpPr txBox="1"/>
              <p:nvPr/>
            </p:nvSpPr>
            <p:spPr>
              <a:xfrm>
                <a:off x="9536434" y="1878348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/>
                  <a:t>Social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E4AF8A7-10E4-BF4D-9D82-AA5F26B184F3}"/>
                </a:ext>
              </a:extLst>
            </p:cNvPr>
            <p:cNvGrpSpPr/>
            <p:nvPr/>
          </p:nvGrpSpPr>
          <p:grpSpPr>
            <a:xfrm>
              <a:off x="3384168" y="5648984"/>
              <a:ext cx="1128450" cy="369332"/>
              <a:chOff x="9812245" y="2225760"/>
              <a:chExt cx="1128450" cy="36933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8FECC31-68FB-9B44-AABC-F07A0957194E}"/>
                  </a:ext>
                </a:extLst>
              </p:cNvPr>
              <p:cNvSpPr/>
              <p:nvPr/>
            </p:nvSpPr>
            <p:spPr>
              <a:xfrm>
                <a:off x="9812245" y="2294206"/>
                <a:ext cx="259654" cy="231219"/>
              </a:xfrm>
              <a:prstGeom prst="rect">
                <a:avLst/>
              </a:prstGeom>
              <a:solidFill>
                <a:srgbClr val="03E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EB3875-B0EE-714B-B866-E2393FED1211}"/>
                  </a:ext>
                </a:extLst>
              </p:cNvPr>
              <p:cNvSpPr txBox="1"/>
              <p:nvPr/>
            </p:nvSpPr>
            <p:spPr>
              <a:xfrm>
                <a:off x="10015762" y="2225760"/>
                <a:ext cx="924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err="1"/>
                  <a:t>Physical</a:t>
                </a:r>
                <a:endParaRPr lang="it-IT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073D85D-5571-AF4B-9008-7FC5B5A69E4F}"/>
                </a:ext>
              </a:extLst>
            </p:cNvPr>
            <p:cNvGrpSpPr/>
            <p:nvPr/>
          </p:nvGrpSpPr>
          <p:grpSpPr>
            <a:xfrm>
              <a:off x="2158151" y="5648165"/>
              <a:ext cx="1181671" cy="369332"/>
              <a:chOff x="10310258" y="2571685"/>
              <a:chExt cx="1181671" cy="3693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AA4D6E-54B4-5945-BBAF-266F7572F8B3}"/>
                  </a:ext>
                </a:extLst>
              </p:cNvPr>
              <p:cNvSpPr/>
              <p:nvPr/>
            </p:nvSpPr>
            <p:spPr>
              <a:xfrm>
                <a:off x="10310258" y="2649331"/>
                <a:ext cx="259654" cy="231219"/>
              </a:xfrm>
              <a:prstGeom prst="rect">
                <a:avLst/>
              </a:prstGeom>
              <a:solidFill>
                <a:srgbClr val="00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D6503D-D37D-084D-A1C9-D9C2549C46D3}"/>
                  </a:ext>
                </a:extLst>
              </p:cNvPr>
              <p:cNvSpPr txBox="1"/>
              <p:nvPr/>
            </p:nvSpPr>
            <p:spPr>
              <a:xfrm>
                <a:off x="10513776" y="2571685"/>
                <a:ext cx="9781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err="1"/>
                  <a:t>Nominal</a:t>
                </a:r>
                <a:endParaRPr lang="it-IT"/>
              </a:p>
            </p:txBody>
          </p:sp>
        </p:grpSp>
      </p:grpSp>
      <p:pic>
        <p:nvPicPr>
          <p:cNvPr id="15" name="Picture 10" descr="https://d2mxuefqeaa7sj.cloudfront.net/s_35BA3476E0E99705B87EED6FA25A97D3C3BCFD61E7449912D5958C7706EAA53E_1503073490803_Screen+Shot+2017-08-18+at+18.24.41.png">
            <a:extLst>
              <a:ext uri="{FF2B5EF4-FFF2-40B4-BE49-F238E27FC236}">
                <a16:creationId xmlns:a16="http://schemas.microsoft.com/office/drawing/2014/main" id="{48E8771A-2558-9F4E-85E0-4F1A33810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3" t="4884" r="3051" b="22705"/>
          <a:stretch>
            <a:fillRect/>
          </a:stretch>
        </p:blipFill>
        <p:spPr bwMode="auto">
          <a:xfrm>
            <a:off x="5413318" y="1175826"/>
            <a:ext cx="6504215" cy="366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3AA1A8-92A3-3645-BD5B-678C8A377F68}"/>
              </a:ext>
            </a:extLst>
          </p:cNvPr>
          <p:cNvSpPr txBox="1"/>
          <p:nvPr/>
        </p:nvSpPr>
        <p:spPr>
          <a:xfrm>
            <a:off x="6398016" y="4943145"/>
            <a:ext cx="467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p</a:t>
            </a:r>
            <a:r>
              <a:rPr lang="it-IT"/>
              <a:t> &lt; .001 (</a:t>
            </a:r>
            <a:r>
              <a:rPr lang="it-IT" err="1"/>
              <a:t>voxel</a:t>
            </a:r>
            <a:r>
              <a:rPr lang="it-IT"/>
              <a:t>); </a:t>
            </a:r>
            <a:r>
              <a:rPr lang="it-IT" err="1"/>
              <a:t>p</a:t>
            </a:r>
            <a:r>
              <a:rPr lang="it-IT"/>
              <a:t> &lt; .05 (FWE, cluster </a:t>
            </a:r>
            <a:r>
              <a:rPr lang="it-IT" err="1"/>
              <a:t>corrected</a:t>
            </a:r>
            <a:r>
              <a:rPr lang="it-IT"/>
              <a:t>)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95940ED-AAB7-2947-9E4A-2F054D0C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74</a:t>
            </a:fld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A0B315-6619-8E4C-8B84-C6DB32ECFF12}"/>
              </a:ext>
            </a:extLst>
          </p:cNvPr>
          <p:cNvSpPr txBox="1"/>
          <p:nvPr/>
        </p:nvSpPr>
        <p:spPr>
          <a:xfrm>
            <a:off x="276194" y="274821"/>
            <a:ext cx="76001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dirty="0" err="1"/>
              <a:t>Person</a:t>
            </a:r>
            <a:r>
              <a:rPr lang="it-IT" sz="2600" dirty="0"/>
              <a:t> </a:t>
            </a:r>
            <a:r>
              <a:rPr lang="it-IT" sz="2600" dirty="0" err="1"/>
              <a:t>knowledge</a:t>
            </a:r>
            <a:r>
              <a:rPr lang="it-IT" sz="2600" dirty="0"/>
              <a:t>: Beyond </a:t>
            </a:r>
            <a:r>
              <a:rPr lang="it-IT" sz="2600" dirty="0" err="1"/>
              <a:t>person</a:t>
            </a:r>
            <a:r>
              <a:rPr lang="it-IT" sz="2600" dirty="0"/>
              <a:t> </a:t>
            </a:r>
            <a:r>
              <a:rPr lang="it-IT" sz="2600" dirty="0" err="1"/>
              <a:t>perception</a:t>
            </a:r>
            <a:r>
              <a:rPr lang="it-IT" sz="2600" dirty="0"/>
              <a:t> </a:t>
            </a:r>
            <a:r>
              <a:rPr lang="it-IT" sz="2600" dirty="0" err="1"/>
              <a:t>netwrok</a:t>
            </a:r>
            <a:endParaRPr lang="it-IT" sz="2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3E265C-C193-3043-849C-398AB55F9CC9}"/>
              </a:ext>
            </a:extLst>
          </p:cNvPr>
          <p:cNvSpPr txBox="1"/>
          <p:nvPr/>
        </p:nvSpPr>
        <p:spPr>
          <a:xfrm>
            <a:off x="566297" y="1720575"/>
            <a:ext cx="39213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dirty="0"/>
              <a:t>Domain </a:t>
            </a:r>
            <a:r>
              <a:rPr lang="it-IT" sz="2600" dirty="0" err="1"/>
              <a:t>Specific</a:t>
            </a:r>
            <a:r>
              <a:rPr lang="it-IT" sz="2600" dirty="0"/>
              <a:t> </a:t>
            </a:r>
            <a:r>
              <a:rPr lang="it-IT" sz="2600" dirty="0" err="1"/>
              <a:t>Activation</a:t>
            </a: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4277341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B765D-C3A7-6644-98F5-03C12FE0B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75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459D4C-95FB-3147-92F3-0E386E3A4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90" y="1132745"/>
            <a:ext cx="7378978" cy="51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461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43E00-5DBA-7D48-A1BC-DFC01FC1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Chapter</a:t>
            </a:r>
            <a:r>
              <a:rPr lang="it-IT"/>
              <a:t> 3: </a:t>
            </a:r>
            <a:r>
              <a:rPr lang="it-IT" err="1"/>
              <a:t>Names</a:t>
            </a:r>
            <a:endParaRPr lang="it-IT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BAC184-1BC0-054A-A6C7-9DABB05D6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771" y="3654545"/>
            <a:ext cx="5308600" cy="281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C263C3-C328-E841-82E0-A01FEFB48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43" y="1690688"/>
            <a:ext cx="5067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882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8A844E-253C-3649-AD99-22A5050E1B3D}"/>
              </a:ext>
            </a:extLst>
          </p:cNvPr>
          <p:cNvGrpSpPr/>
          <p:nvPr/>
        </p:nvGrpSpPr>
        <p:grpSpPr>
          <a:xfrm>
            <a:off x="8923777" y="614065"/>
            <a:ext cx="2918062" cy="5895266"/>
            <a:chOff x="8923777" y="614065"/>
            <a:chExt cx="2918062" cy="5895266"/>
          </a:xfrm>
        </p:grpSpPr>
        <p:pic>
          <p:nvPicPr>
            <p:cNvPr id="9" name="Picture 8" descr="A picture containing clothing&#13;&#10;&#13;&#10;Description automatically generated">
              <a:extLst>
                <a:ext uri="{FF2B5EF4-FFF2-40B4-BE49-F238E27FC236}">
                  <a16:creationId xmlns:a16="http://schemas.microsoft.com/office/drawing/2014/main" id="{2BC555E8-AC7F-F240-9C72-1456904D7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177" t="53265" r="14096" b="9831"/>
            <a:stretch/>
          </p:blipFill>
          <p:spPr>
            <a:xfrm>
              <a:off x="9299947" y="3793496"/>
              <a:ext cx="2381758" cy="17593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298EE96-BF6A-E143-8B9D-211B29F07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852" t="54223" r="14612" b="9673"/>
            <a:stretch/>
          </p:blipFill>
          <p:spPr>
            <a:xfrm>
              <a:off x="9230954" y="979540"/>
              <a:ext cx="2375407" cy="1721216"/>
            </a:xfrm>
            <a:prstGeom prst="rect">
              <a:avLst/>
            </a:prstGeom>
          </p:spPr>
        </p:pic>
        <p:pic>
          <p:nvPicPr>
            <p:cNvPr id="11" name="Picture 10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4A6CDFBF-30A3-E241-9831-5BA485410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7143" b="90534" l="13568" r="84548">
                          <a14:foregroundMark x1="43467" y1="71515" x2="49497" y2="67900"/>
                          <a14:foregroundMark x1="51131" y1="70396" x2="32663" y2="73580"/>
                          <a14:foregroundMark x1="32663" y1="73580" x2="35176" y2="70052"/>
                          <a14:foregroundMark x1="20980" y1="70740" x2="17211" y2="72547"/>
                          <a14:foregroundMark x1="51131" y1="89243" x2="62437" y2="89243"/>
                          <a14:foregroundMark x1="74372" y1="83305" x2="79648" y2="71859"/>
                          <a14:foregroundMark x1="79648" y1="71859" x2="78141" y2="70740"/>
                          <a14:foregroundMark x1="78141" y1="70568" x2="84548" y2="80723"/>
                          <a14:foregroundMark x1="84548" y1="80723" x2="83417" y2="82186"/>
                          <a14:foregroundMark x1="55653" y1="59897" x2="39698" y2="57143"/>
                          <a14:foregroundMark x1="52513" y1="85800" x2="57538" y2="90534"/>
                          <a14:foregroundMark x1="13568" y1="80293" x2="14950" y2="76592"/>
                        </a14:backgroundRemoval>
                      </a14:imgEffect>
                    </a14:imgLayer>
                  </a14:imgProps>
                </a:ext>
              </a:extLst>
            </a:blip>
            <a:srcRect l="11575" t="54638" r="13161" b="7126"/>
            <a:stretch/>
          </p:blipFill>
          <p:spPr>
            <a:xfrm>
              <a:off x="8923777" y="5169196"/>
              <a:ext cx="1807082" cy="134013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18C148B-7830-4A4A-A46E-207C60CE63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4892" b="88226" l="15119" r="81667">
                          <a14:foregroundMark x1="18571" y1="82007" x2="22738" y2="71144"/>
                          <a14:foregroundMark x1="42262" y1="58872" x2="58095" y2="57297"/>
                          <a14:foregroundMark x1="58095" y1="57297" x2="58333" y2="56219"/>
                          <a14:foregroundMark x1="76548" y1="70813" x2="81667" y2="77446"/>
                          <a14:foregroundMark x1="18214" y1="76368" x2="15476" y2="76368"/>
                          <a14:foregroundMark x1="49167" y1="56633" x2="50357" y2="56468"/>
                          <a14:foregroundMark x1="49524" y1="57048" x2="49762" y2="55804"/>
                          <a14:foregroundMark x1="58095" y1="55556" x2="57381" y2="54975"/>
                          <a14:foregroundMark x1="37262" y1="87065" x2="44048" y2="88226"/>
                        </a14:backgroundRemoval>
                      </a14:imgEffect>
                    </a14:imgLayer>
                  </a14:imgProps>
                </a:ext>
              </a:extLst>
            </a:blip>
            <a:srcRect l="15108" t="53730" r="14695" b="8968"/>
            <a:stretch/>
          </p:blipFill>
          <p:spPr>
            <a:xfrm>
              <a:off x="10128146" y="2353616"/>
              <a:ext cx="1713693" cy="13074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D75B31-566D-9B4D-AAB5-7CED46A28A01}"/>
                </a:ext>
              </a:extLst>
            </p:cNvPr>
            <p:cNvSpPr txBox="1"/>
            <p:nvPr/>
          </p:nvSpPr>
          <p:spPr>
            <a:xfrm>
              <a:off x="10151989" y="614065"/>
              <a:ext cx="677674" cy="300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err="1"/>
                <a:t>Names</a:t>
              </a:r>
              <a:endParaRPr lang="it-IT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0D3114C-5CCA-C442-8842-A426AC898AA4}"/>
              </a:ext>
            </a:extLst>
          </p:cNvPr>
          <p:cNvGrpSpPr/>
          <p:nvPr/>
        </p:nvGrpSpPr>
        <p:grpSpPr>
          <a:xfrm>
            <a:off x="6474507" y="610208"/>
            <a:ext cx="5594791" cy="6222712"/>
            <a:chOff x="6474507" y="610208"/>
            <a:chExt cx="5594791" cy="62227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56E91F-5B66-3845-BD35-8AA8201CA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381" b="99762" l="2712" r="97458">
                          <a14:foregroundMark x1="10169" y1="49762" x2="6102" y2="61429"/>
                          <a14:foregroundMark x1="13051" y1="37381" x2="3390" y2="55238"/>
                          <a14:foregroundMark x1="3390" y1="55238" x2="2712" y2="65000"/>
                          <a14:foregroundMark x1="30000" y1="18333" x2="43559" y2="7857"/>
                          <a14:foregroundMark x1="43559" y1="7857" x2="59831" y2="8333"/>
                          <a14:foregroundMark x1="59831" y1="8333" x2="74746" y2="18333"/>
                          <a14:foregroundMark x1="74746" y1="18333" x2="92881" y2="52857"/>
                          <a14:foregroundMark x1="92881" y1="52857" x2="92373" y2="59524"/>
                          <a14:foregroundMark x1="96949" y1="65476" x2="97627" y2="59762"/>
                          <a14:foregroundMark x1="37288" y1="2857" x2="37288" y2="2857"/>
                          <a14:foregroundMark x1="59153" y1="93571" x2="59153" y2="93571"/>
                          <a14:foregroundMark x1="59153" y1="99762" x2="59153" y2="99762"/>
                          <a14:backgroundMark x1="7458" y1="18571" x2="21186" y2="881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41940" y="3920691"/>
              <a:ext cx="2146897" cy="152862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8CFD6C-64CB-8B43-9C33-FB01CD442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667" b="98571" l="4089" r="97445">
                          <a14:foregroundMark x1="9710" y1="47143" x2="4089" y2="50238"/>
                          <a14:foregroundMark x1="44974" y1="8333" x2="48382" y2="6667"/>
                          <a14:foregroundMark x1="61158" y1="1667" x2="61158" y2="1667"/>
                          <a14:foregroundMark x1="91141" y1="49048" x2="91652" y2="49762"/>
                          <a14:foregroundMark x1="97445" y1="63095" x2="97445" y2="63095"/>
                          <a14:foregroundMark x1="39693" y1="93571" x2="39693" y2="93571"/>
                          <a14:foregroundMark x1="40204" y1="98571" x2="40204" y2="985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00444" y="2548613"/>
              <a:ext cx="1588393" cy="113674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5A61AD-E97A-2A4D-9D59-E17D30FF8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583" b="94175" l="2560" r="95563">
                          <a14:foregroundMark x1="58703" y1="9951" x2="38908" y2="5825"/>
                          <a14:foregroundMark x1="40785" y1="7282" x2="26109" y2="13835"/>
                          <a14:foregroundMark x1="26109" y1="13835" x2="5973" y2="50243"/>
                          <a14:foregroundMark x1="5973" y1="50243" x2="8362" y2="72330"/>
                          <a14:foregroundMark x1="8362" y1="72330" x2="15188" y2="74029"/>
                          <a14:foregroundMark x1="15017" y1="73786" x2="2560" y2="60194"/>
                          <a14:foregroundMark x1="2560" y1="60194" x2="2901" y2="58495"/>
                          <a14:foregroundMark x1="39932" y1="77184" x2="65358" y2="94175"/>
                          <a14:foregroundMark x1="83618" y1="78398" x2="95563" y2="61893"/>
                          <a14:foregroundMark x1="95563" y1="61893" x2="89249" y2="41748"/>
                          <a14:foregroundMark x1="89249" y1="41748" x2="83618" y2="334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4507" y="5200791"/>
              <a:ext cx="1632274" cy="114785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992241-B8AA-3A46-B1A8-9F11F666E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2148" b="95227" l="847" r="97797">
                          <a14:foregroundMark x1="5593" y1="68735" x2="5593" y2="68735"/>
                          <a14:foregroundMark x1="58136" y1="12649" x2="58136" y2="12649"/>
                          <a14:foregroundMark x1="66780" y1="15274" x2="62034" y2="10024"/>
                          <a14:foregroundMark x1="64915" y1="13604" x2="51864" y2="7160"/>
                          <a14:foregroundMark x1="56949" y1="15274" x2="51525" y2="29117"/>
                          <a14:foregroundMark x1="54237" y1="38902" x2="53729" y2="53222"/>
                          <a14:foregroundMark x1="68475" y1="58234" x2="78136" y2="63962"/>
                          <a14:foregroundMark x1="82034" y1="64200" x2="86102" y2="65394"/>
                          <a14:foregroundMark x1="91356" y1="65155" x2="92542" y2="65632"/>
                          <a14:foregroundMark x1="93559" y1="69928" x2="97797" y2="67064"/>
                          <a14:foregroundMark x1="57119" y1="81862" x2="39153" y2="95704"/>
                          <a14:foregroundMark x1="63898" y1="16706" x2="60169" y2="2148"/>
                          <a14:foregroundMark x1="23729" y1="43675" x2="1017" y2="63007"/>
                          <a14:foregroundMark x1="5763" y1="65871" x2="7797" y2="44153"/>
                          <a14:foregroundMark x1="7797" y1="44153" x2="8475" y2="42959"/>
                          <a14:foregroundMark x1="847" y1="56325" x2="8644" y2="37709"/>
                          <a14:foregroundMark x1="8644" y1="37709" x2="20000" y2="23150"/>
                          <a14:foregroundMark x1="20000" y1="23150" x2="19661" y2="2195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71167" y="1207761"/>
              <a:ext cx="2204097" cy="15656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302DC-6EC0-744E-9C59-8F680956D919}"/>
                </a:ext>
              </a:extLst>
            </p:cNvPr>
            <p:cNvSpPr txBox="1"/>
            <p:nvPr/>
          </p:nvSpPr>
          <p:spPr>
            <a:xfrm>
              <a:off x="7400444" y="610208"/>
              <a:ext cx="697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err="1"/>
                <a:t>Faces</a:t>
              </a:r>
              <a:endParaRPr lang="it-IT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009184-8733-A243-9B30-745E9D0B644D}"/>
                </a:ext>
              </a:extLst>
            </p:cNvPr>
            <p:cNvSpPr txBox="1"/>
            <p:nvPr/>
          </p:nvSpPr>
          <p:spPr>
            <a:xfrm>
              <a:off x="10829663" y="5811993"/>
              <a:ext cx="1239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err="1"/>
                <a:t>Voxel</a:t>
              </a:r>
              <a:r>
                <a:rPr lang="it-IT" sz="1400"/>
                <a:t> p &lt; .001 </a:t>
              </a:r>
            </a:p>
            <a:p>
              <a:r>
                <a:rPr lang="it-IT" sz="1400"/>
                <a:t>Cluster </a:t>
              </a:r>
              <a:r>
                <a:rPr lang="it-IT" sz="1400" err="1"/>
                <a:t>p</a:t>
              </a:r>
              <a:r>
                <a:rPr lang="it-IT" sz="1400"/>
                <a:t> &lt; .05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F547E42-BBA9-FC4C-BF5C-54CF235734C5}"/>
                </a:ext>
              </a:extLst>
            </p:cNvPr>
            <p:cNvSpPr txBox="1"/>
            <p:nvPr/>
          </p:nvSpPr>
          <p:spPr>
            <a:xfrm>
              <a:off x="7749354" y="6525143"/>
              <a:ext cx="2195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err="1"/>
                <a:t>All</a:t>
              </a:r>
              <a:r>
                <a:rPr lang="it-IT" sz="1400"/>
                <a:t> task &gt; face/</a:t>
              </a:r>
              <a:r>
                <a:rPr lang="it-IT" sz="1400" err="1"/>
                <a:t>name</a:t>
              </a:r>
              <a:r>
                <a:rPr lang="it-IT" sz="1400"/>
                <a:t> 1-back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D6B611E-599A-894A-A965-3CB0B0D15E5F}"/>
              </a:ext>
            </a:extLst>
          </p:cNvPr>
          <p:cNvSpPr txBox="1"/>
          <p:nvPr/>
        </p:nvSpPr>
        <p:spPr>
          <a:xfrm>
            <a:off x="450377" y="2700756"/>
            <a:ext cx="566373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 - </a:t>
            </a:r>
            <a:r>
              <a:rPr lang="it-IT" sz="2600" err="1"/>
              <a:t>Broadly</a:t>
            </a:r>
            <a:r>
              <a:rPr lang="it-IT" sz="2600"/>
              <a:t> </a:t>
            </a:r>
            <a:r>
              <a:rPr lang="it-IT" sz="2600" err="1"/>
              <a:t>similar</a:t>
            </a:r>
            <a:r>
              <a:rPr lang="it-IT" sz="2600"/>
              <a:t> </a:t>
            </a:r>
            <a:r>
              <a:rPr lang="it-IT" sz="2600" err="1"/>
              <a:t>activation</a:t>
            </a:r>
            <a:r>
              <a:rPr lang="it-IT" sz="2600"/>
              <a:t> </a:t>
            </a:r>
            <a:r>
              <a:rPr lang="it-IT" sz="2600" err="1"/>
              <a:t>patterns</a:t>
            </a:r>
            <a:endParaRPr lang="it-IT" sz="2600"/>
          </a:p>
          <a:p>
            <a:r>
              <a:rPr lang="it-IT" sz="2600"/>
              <a:t> - </a:t>
            </a:r>
            <a:r>
              <a:rPr lang="it-IT" sz="2600" err="1"/>
              <a:t>Activates</a:t>
            </a:r>
            <a:r>
              <a:rPr lang="it-IT" sz="2600"/>
              <a:t> common and </a:t>
            </a:r>
            <a:r>
              <a:rPr lang="it-IT" sz="2600" err="1"/>
              <a:t>distinct</a:t>
            </a:r>
            <a:r>
              <a:rPr lang="it-IT" sz="2600"/>
              <a:t> </a:t>
            </a:r>
            <a:r>
              <a:rPr lang="it-IT" sz="2600" err="1"/>
              <a:t>regions</a:t>
            </a:r>
            <a:endParaRPr lang="it-IT" sz="26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2C4651-6825-E743-AC47-5E74B368D490}"/>
              </a:ext>
            </a:extLst>
          </p:cNvPr>
          <p:cNvSpPr txBox="1"/>
          <p:nvPr/>
        </p:nvSpPr>
        <p:spPr>
          <a:xfrm>
            <a:off x="450377" y="1495256"/>
            <a:ext cx="555113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 - </a:t>
            </a:r>
            <a:r>
              <a:rPr lang="it-IT" sz="2600" err="1"/>
              <a:t>Name</a:t>
            </a:r>
            <a:r>
              <a:rPr lang="it-IT" sz="2600"/>
              <a:t> </a:t>
            </a:r>
            <a:r>
              <a:rPr lang="it-IT" sz="2600" err="1"/>
              <a:t>stimuli</a:t>
            </a:r>
            <a:r>
              <a:rPr lang="it-IT" sz="2600"/>
              <a:t>, 24 new </a:t>
            </a:r>
            <a:r>
              <a:rPr lang="it-IT" sz="2600" err="1"/>
              <a:t>subjects</a:t>
            </a:r>
            <a:endParaRPr lang="it-IT" sz="2600"/>
          </a:p>
          <a:p>
            <a:r>
              <a:rPr lang="it-IT" sz="2600"/>
              <a:t> - </a:t>
            </a:r>
            <a:r>
              <a:rPr lang="it-IT" sz="2600" err="1"/>
              <a:t>Same</a:t>
            </a:r>
            <a:r>
              <a:rPr lang="it-IT" sz="2600"/>
              <a:t> </a:t>
            </a:r>
            <a:r>
              <a:rPr lang="it-IT" sz="2600" err="1"/>
              <a:t>tasks</a:t>
            </a:r>
            <a:r>
              <a:rPr lang="it-IT" sz="2600"/>
              <a:t>/ </a:t>
            </a:r>
            <a:r>
              <a:rPr lang="it-IT" sz="2600" err="1"/>
              <a:t>experimental</a:t>
            </a:r>
            <a:r>
              <a:rPr lang="it-IT" sz="2600"/>
              <a:t> </a:t>
            </a:r>
            <a:r>
              <a:rPr lang="it-IT" sz="2600" err="1"/>
              <a:t>parameters</a:t>
            </a:r>
            <a:endParaRPr lang="it-IT" sz="260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7C47976D-A916-A949-A227-DD068B63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77</a:t>
            </a:fld>
            <a:endParaRPr lang="it-IT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D314CA93-40B9-8047-AD40-2FBA86F2E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Names</a:t>
            </a:r>
            <a:endParaRPr lang="it-IT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19D824-B3C9-654F-BB9F-7E4A55DC5B3C}"/>
              </a:ext>
            </a:extLst>
          </p:cNvPr>
          <p:cNvGrpSpPr/>
          <p:nvPr/>
        </p:nvGrpSpPr>
        <p:grpSpPr>
          <a:xfrm>
            <a:off x="660976" y="4086350"/>
            <a:ext cx="5350061" cy="2406005"/>
            <a:chOff x="660976" y="4086350"/>
            <a:chExt cx="5350061" cy="240600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636B46-F49F-AE4A-A22A-78F71BFD7E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178" t="-706" r="-178" b="706"/>
            <a:stretch/>
          </p:blipFill>
          <p:spPr>
            <a:xfrm>
              <a:off x="660976" y="4086350"/>
              <a:ext cx="5350061" cy="240600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450081-6496-9342-8619-FC398B9EA964}"/>
                </a:ext>
              </a:extLst>
            </p:cNvPr>
            <p:cNvSpPr/>
            <p:nvPr/>
          </p:nvSpPr>
          <p:spPr>
            <a:xfrm>
              <a:off x="660976" y="4100621"/>
              <a:ext cx="587573" cy="584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8456379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4877A54-E0ED-5144-90C9-6E181A7FA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903" y="1498377"/>
            <a:ext cx="5378827" cy="5012782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721A75A-45A1-A546-A9AA-8C305891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78</a:t>
            </a:fld>
            <a:endParaRPr lang="it-IT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D73FA67-2670-E543-8BEB-0856FF1A0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Role</a:t>
            </a:r>
            <a:r>
              <a:rPr lang="it-IT"/>
              <a:t> of </a:t>
            </a:r>
            <a:r>
              <a:rPr lang="it-IT" err="1"/>
              <a:t>perception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A7CBE-960F-544F-A5BC-13C79092B152}"/>
              </a:ext>
            </a:extLst>
          </p:cNvPr>
          <p:cNvSpPr txBox="1"/>
          <p:nvPr/>
        </p:nvSpPr>
        <p:spPr>
          <a:xfrm>
            <a:off x="187518" y="1736229"/>
            <a:ext cx="70688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/>
              <a:t> - Extended </a:t>
            </a:r>
            <a:r>
              <a:rPr lang="it-IT" sz="2600" err="1"/>
              <a:t>system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 </a:t>
            </a:r>
            <a:r>
              <a:rPr lang="it-IT" sz="2600" err="1"/>
              <a:t>respond</a:t>
            </a:r>
            <a:r>
              <a:rPr lang="it-IT" sz="2600"/>
              <a:t> to </a:t>
            </a:r>
            <a:r>
              <a:rPr lang="it-IT" sz="2600" err="1"/>
              <a:t>names</a:t>
            </a:r>
            <a:endParaRPr lang="it-IT" sz="2600"/>
          </a:p>
          <a:p>
            <a:r>
              <a:rPr lang="it-IT" sz="2600"/>
              <a:t> - </a:t>
            </a:r>
            <a:r>
              <a:rPr lang="it-IT" sz="2600" err="1"/>
              <a:t>Larger</a:t>
            </a:r>
            <a:r>
              <a:rPr lang="it-IT" sz="2600"/>
              <a:t> </a:t>
            </a:r>
            <a:r>
              <a:rPr lang="it-IT" sz="2600" err="1"/>
              <a:t>response</a:t>
            </a:r>
            <a:r>
              <a:rPr lang="it-IT" sz="2600"/>
              <a:t> for face </a:t>
            </a:r>
            <a:r>
              <a:rPr lang="it-IT" sz="2600" err="1"/>
              <a:t>viewing</a:t>
            </a:r>
            <a:r>
              <a:rPr lang="it-IT" sz="2600"/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55DCFB-6D63-1946-9229-F2E246F423C2}"/>
              </a:ext>
            </a:extLst>
          </p:cNvPr>
          <p:cNvSpPr/>
          <p:nvPr/>
        </p:nvSpPr>
        <p:spPr>
          <a:xfrm>
            <a:off x="187518" y="3429000"/>
            <a:ext cx="548637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600"/>
              <a:t> - Knowledge </a:t>
            </a:r>
            <a:r>
              <a:rPr lang="it-IT" sz="2600" err="1"/>
              <a:t>representation</a:t>
            </a:r>
            <a:r>
              <a:rPr lang="it-IT" sz="2600"/>
              <a:t> the </a:t>
            </a:r>
            <a:r>
              <a:rPr lang="it-IT" sz="2600" err="1"/>
              <a:t>same</a:t>
            </a:r>
            <a:r>
              <a:rPr lang="it-IT" sz="2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823365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414" name="Slide Number Placeholder 413">
            <a:extLst>
              <a:ext uri="{FF2B5EF4-FFF2-40B4-BE49-F238E27FC236}">
                <a16:creationId xmlns:a16="http://schemas.microsoft.com/office/drawing/2014/main" id="{967BF92A-E4C5-484F-B7FD-6BD9E3083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79</a:t>
            </a:fld>
            <a:endParaRPr lang="it-IT"/>
          </a:p>
        </p:txBody>
      </p:sp>
      <p:sp>
        <p:nvSpPr>
          <p:cNvPr id="416" name="Title 1">
            <a:extLst>
              <a:ext uri="{FF2B5EF4-FFF2-40B4-BE49-F238E27FC236}">
                <a16:creationId xmlns:a16="http://schemas.microsoft.com/office/drawing/2014/main" id="{1803907F-18A0-234C-9BB9-38B6C003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Role</a:t>
            </a:r>
            <a:r>
              <a:rPr lang="it-IT"/>
              <a:t> of </a:t>
            </a:r>
            <a:r>
              <a:rPr lang="it-IT" err="1"/>
              <a:t>perception</a:t>
            </a:r>
            <a:endParaRPr lang="it-IT"/>
          </a:p>
        </p:txBody>
      </p:sp>
      <p:pic>
        <p:nvPicPr>
          <p:cNvPr id="417" name="Picture 41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7C9D092-C687-A045-8C9C-E3D0E0105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4" t="22748" r="52942" b="12536"/>
          <a:stretch/>
        </p:blipFill>
        <p:spPr>
          <a:xfrm>
            <a:off x="3409720" y="1603086"/>
            <a:ext cx="3283485" cy="3319568"/>
          </a:xfrm>
          <a:prstGeom prst="rect">
            <a:avLst/>
          </a:prstGeom>
        </p:spPr>
      </p:pic>
      <p:pic>
        <p:nvPicPr>
          <p:cNvPr id="418" name="Picture 41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1C056A1-73FA-B44A-AC1F-80FE0A3F2F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36" t="21913" r="53068" b="12695"/>
          <a:stretch/>
        </p:blipFill>
        <p:spPr>
          <a:xfrm>
            <a:off x="272777" y="1571826"/>
            <a:ext cx="3136943" cy="3350828"/>
          </a:xfrm>
          <a:prstGeom prst="rect">
            <a:avLst/>
          </a:prstGeom>
        </p:spPr>
      </p:pic>
      <p:pic>
        <p:nvPicPr>
          <p:cNvPr id="455" name="Picture 454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60978A48-957A-6341-AAE5-08530039A5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790" b="3495"/>
          <a:stretch/>
        </p:blipFill>
        <p:spPr>
          <a:xfrm>
            <a:off x="623535" y="1324590"/>
            <a:ext cx="729778" cy="867425"/>
          </a:xfrm>
          <a:prstGeom prst="rect">
            <a:avLst/>
          </a:prstGeom>
        </p:spPr>
      </p:pic>
      <p:pic>
        <p:nvPicPr>
          <p:cNvPr id="456" name="Picture 455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CD8466B2-3882-8644-8271-34EE586E43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41" b="56612"/>
          <a:stretch/>
        </p:blipFill>
        <p:spPr>
          <a:xfrm>
            <a:off x="3845737" y="1277982"/>
            <a:ext cx="777932" cy="91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147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414" name="Slide Number Placeholder 413">
            <a:extLst>
              <a:ext uri="{FF2B5EF4-FFF2-40B4-BE49-F238E27FC236}">
                <a16:creationId xmlns:a16="http://schemas.microsoft.com/office/drawing/2014/main" id="{967BF92A-E4C5-484F-B7FD-6BD9E3083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80</a:t>
            </a:fld>
            <a:endParaRPr lang="it-IT"/>
          </a:p>
        </p:txBody>
      </p:sp>
      <p:sp>
        <p:nvSpPr>
          <p:cNvPr id="416" name="Title 1">
            <a:extLst>
              <a:ext uri="{FF2B5EF4-FFF2-40B4-BE49-F238E27FC236}">
                <a16:creationId xmlns:a16="http://schemas.microsoft.com/office/drawing/2014/main" id="{1803907F-18A0-234C-9BB9-38B6C003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Role</a:t>
            </a:r>
            <a:r>
              <a:rPr lang="it-IT"/>
              <a:t> of </a:t>
            </a:r>
            <a:r>
              <a:rPr lang="it-IT" err="1"/>
              <a:t>perception</a:t>
            </a:r>
            <a:endParaRPr lang="it-IT"/>
          </a:p>
        </p:txBody>
      </p:sp>
      <p:pic>
        <p:nvPicPr>
          <p:cNvPr id="417" name="Picture 41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7C9D092-C687-A045-8C9C-E3D0E0105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4" t="22748" r="52942" b="12536"/>
          <a:stretch/>
        </p:blipFill>
        <p:spPr>
          <a:xfrm>
            <a:off x="3409720" y="1603086"/>
            <a:ext cx="3283485" cy="3319568"/>
          </a:xfrm>
          <a:prstGeom prst="rect">
            <a:avLst/>
          </a:prstGeom>
        </p:spPr>
      </p:pic>
      <p:pic>
        <p:nvPicPr>
          <p:cNvPr id="418" name="Picture 41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1C056A1-73FA-B44A-AC1F-80FE0A3F2F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36" t="21913" r="53068" b="12695"/>
          <a:stretch/>
        </p:blipFill>
        <p:spPr>
          <a:xfrm>
            <a:off x="272777" y="1571826"/>
            <a:ext cx="3136943" cy="3350828"/>
          </a:xfrm>
          <a:prstGeom prst="rect">
            <a:avLst/>
          </a:prstGeom>
        </p:spPr>
      </p:pic>
      <p:sp>
        <p:nvSpPr>
          <p:cNvPr id="452" name="Rectangle 451">
            <a:extLst>
              <a:ext uri="{FF2B5EF4-FFF2-40B4-BE49-F238E27FC236}">
                <a16:creationId xmlns:a16="http://schemas.microsoft.com/office/drawing/2014/main" id="{1AC4F789-CB9F-A247-923E-1E6BF8280E7C}"/>
              </a:ext>
            </a:extLst>
          </p:cNvPr>
          <p:cNvSpPr/>
          <p:nvPr/>
        </p:nvSpPr>
        <p:spPr>
          <a:xfrm>
            <a:off x="5708310" y="3156857"/>
            <a:ext cx="984895" cy="170575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C2078E7D-47A4-774B-85CE-3AC7A9DE3C89}"/>
              </a:ext>
            </a:extLst>
          </p:cNvPr>
          <p:cNvSpPr/>
          <p:nvPr/>
        </p:nvSpPr>
        <p:spPr>
          <a:xfrm>
            <a:off x="2067652" y="3322948"/>
            <a:ext cx="1342068" cy="161817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0CD12B14-C1C4-C54F-BDA7-CA340BF071E6}"/>
              </a:ext>
            </a:extLst>
          </p:cNvPr>
          <p:cNvSpPr/>
          <p:nvPr/>
        </p:nvSpPr>
        <p:spPr>
          <a:xfrm>
            <a:off x="468086" y="3322949"/>
            <a:ext cx="1404257" cy="159970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Picture 24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172A867A-984D-0142-91B4-87C2CE6887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790" b="3495"/>
          <a:stretch/>
        </p:blipFill>
        <p:spPr>
          <a:xfrm>
            <a:off x="623535" y="1324590"/>
            <a:ext cx="729778" cy="867425"/>
          </a:xfrm>
          <a:prstGeom prst="rect">
            <a:avLst/>
          </a:prstGeom>
        </p:spPr>
      </p:pic>
      <p:pic>
        <p:nvPicPr>
          <p:cNvPr id="26" name="Picture 25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B9979F2A-B968-0C47-8FDB-A26E8D65A2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41" b="56612"/>
          <a:stretch/>
        </p:blipFill>
        <p:spPr>
          <a:xfrm>
            <a:off x="3845737" y="1277982"/>
            <a:ext cx="777932" cy="91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35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E9A5-9D06-5449-B456-E0074FC0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endParaRPr lang="it-IT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B84F1-6BEE-E84F-95EA-9CCC4F67FDD3}"/>
              </a:ext>
            </a:extLst>
          </p:cNvPr>
          <p:cNvGrpSpPr/>
          <p:nvPr/>
        </p:nvGrpSpPr>
        <p:grpSpPr>
          <a:xfrm>
            <a:off x="945206" y="3200701"/>
            <a:ext cx="4029515" cy="3182187"/>
            <a:chOff x="1044834" y="3320001"/>
            <a:chExt cx="4029515" cy="318218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3AE61F-77CE-C340-A2F2-52DE27D0CE8D}"/>
                </a:ext>
              </a:extLst>
            </p:cNvPr>
            <p:cNvSpPr/>
            <p:nvPr/>
          </p:nvSpPr>
          <p:spPr>
            <a:xfrm>
              <a:off x="1103319" y="3320001"/>
              <a:ext cx="3512471" cy="584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63D9E6-F170-994A-B5D3-700CDD994433}"/>
                </a:ext>
              </a:extLst>
            </p:cNvPr>
            <p:cNvSpPr/>
            <p:nvPr/>
          </p:nvSpPr>
          <p:spPr>
            <a:xfrm>
              <a:off x="2616142" y="3567850"/>
              <a:ext cx="2264768" cy="584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D1D4B8-27A9-E445-9B8A-A10604ED8F7E}"/>
                </a:ext>
              </a:extLst>
            </p:cNvPr>
            <p:cNvSpPr/>
            <p:nvPr/>
          </p:nvSpPr>
          <p:spPr>
            <a:xfrm>
              <a:off x="2809581" y="3981239"/>
              <a:ext cx="2264768" cy="2436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A22A26-339B-C241-9B35-C85AA7BED5B9}"/>
                </a:ext>
              </a:extLst>
            </p:cNvPr>
            <p:cNvSpPr/>
            <p:nvPr/>
          </p:nvSpPr>
          <p:spPr>
            <a:xfrm>
              <a:off x="1044834" y="5283836"/>
              <a:ext cx="2264768" cy="12183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84CF091-4079-D34C-B7A8-F494386C5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9" y="3432591"/>
            <a:ext cx="3412524" cy="285956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1BDF583-EB40-F74E-B4A8-0F678178B8EF}"/>
              </a:ext>
            </a:extLst>
          </p:cNvPr>
          <p:cNvGrpSpPr/>
          <p:nvPr/>
        </p:nvGrpSpPr>
        <p:grpSpPr>
          <a:xfrm>
            <a:off x="1031059" y="3435762"/>
            <a:ext cx="4029515" cy="3182187"/>
            <a:chOff x="1044834" y="3320001"/>
            <a:chExt cx="4029515" cy="318218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52CD61-44A7-9046-8E67-39DC243A6E19}"/>
                </a:ext>
              </a:extLst>
            </p:cNvPr>
            <p:cNvSpPr/>
            <p:nvPr/>
          </p:nvSpPr>
          <p:spPr>
            <a:xfrm>
              <a:off x="1103319" y="3320001"/>
              <a:ext cx="3512471" cy="584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F09FE1A-AE0A-2344-A5EB-97D56B870E11}"/>
                </a:ext>
              </a:extLst>
            </p:cNvPr>
            <p:cNvSpPr/>
            <p:nvPr/>
          </p:nvSpPr>
          <p:spPr>
            <a:xfrm>
              <a:off x="2616142" y="3567850"/>
              <a:ext cx="2264768" cy="584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1B6CB07-E7E3-664E-A3CE-B0F9752F99C8}"/>
                </a:ext>
              </a:extLst>
            </p:cNvPr>
            <p:cNvSpPr/>
            <p:nvPr/>
          </p:nvSpPr>
          <p:spPr>
            <a:xfrm>
              <a:off x="2809581" y="3981239"/>
              <a:ext cx="2264768" cy="2436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357B862-71C4-454A-93C4-7C10078DD04D}"/>
                </a:ext>
              </a:extLst>
            </p:cNvPr>
            <p:cNvSpPr/>
            <p:nvPr/>
          </p:nvSpPr>
          <p:spPr>
            <a:xfrm>
              <a:off x="1044834" y="5283836"/>
              <a:ext cx="2264768" cy="12183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DD8E345-1110-4745-B508-CEEA3A74CF97}"/>
              </a:ext>
            </a:extLst>
          </p:cNvPr>
          <p:cNvSpPr txBox="1">
            <a:spLocks/>
          </p:cNvSpPr>
          <p:nvPr/>
        </p:nvSpPr>
        <p:spPr>
          <a:xfrm>
            <a:off x="833718" y="14491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err="1"/>
              <a:t>Regional</a:t>
            </a:r>
            <a:r>
              <a:rPr lang="it-IT"/>
              <a:t> </a:t>
            </a:r>
            <a:r>
              <a:rPr lang="it-IT" err="1"/>
              <a:t>functions</a:t>
            </a:r>
            <a:r>
              <a:rPr lang="it-IT"/>
              <a:t> in </a:t>
            </a:r>
            <a:r>
              <a:rPr lang="it-IT" err="1"/>
              <a:t>simplified</a:t>
            </a:r>
            <a:r>
              <a:rPr lang="it-IT"/>
              <a:t> </a:t>
            </a:r>
            <a:r>
              <a:rPr lang="it-IT" err="1"/>
              <a:t>scenarious</a:t>
            </a:r>
            <a:r>
              <a:rPr lang="it-IT"/>
              <a:t>, e.g. </a:t>
            </a:r>
            <a:r>
              <a:rPr lang="it-IT" err="1"/>
              <a:t>person</a:t>
            </a:r>
            <a:r>
              <a:rPr lang="it-IT"/>
              <a:t> </a:t>
            </a:r>
            <a:r>
              <a:rPr lang="it-IT" err="1"/>
              <a:t>knowledge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25319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414" name="Slide Number Placeholder 413">
            <a:extLst>
              <a:ext uri="{FF2B5EF4-FFF2-40B4-BE49-F238E27FC236}">
                <a16:creationId xmlns:a16="http://schemas.microsoft.com/office/drawing/2014/main" id="{967BF92A-E4C5-484F-B7FD-6BD9E3083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81</a:t>
            </a:fld>
            <a:endParaRPr lang="it-IT"/>
          </a:p>
        </p:txBody>
      </p:sp>
      <p:sp>
        <p:nvSpPr>
          <p:cNvPr id="416" name="Title 1">
            <a:extLst>
              <a:ext uri="{FF2B5EF4-FFF2-40B4-BE49-F238E27FC236}">
                <a16:creationId xmlns:a16="http://schemas.microsoft.com/office/drawing/2014/main" id="{1803907F-18A0-234C-9BB9-38B6C003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Role</a:t>
            </a:r>
            <a:r>
              <a:rPr lang="it-IT"/>
              <a:t> of </a:t>
            </a:r>
            <a:r>
              <a:rPr lang="it-IT" err="1"/>
              <a:t>perception</a:t>
            </a:r>
            <a:endParaRPr lang="it-IT"/>
          </a:p>
        </p:txBody>
      </p:sp>
      <p:pic>
        <p:nvPicPr>
          <p:cNvPr id="417" name="Picture 41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7C9D092-C687-A045-8C9C-E3D0E0105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4" t="22748" r="52942" b="12536"/>
          <a:stretch/>
        </p:blipFill>
        <p:spPr>
          <a:xfrm>
            <a:off x="3409720" y="1603086"/>
            <a:ext cx="3283485" cy="3319568"/>
          </a:xfrm>
          <a:prstGeom prst="rect">
            <a:avLst/>
          </a:prstGeom>
        </p:spPr>
      </p:pic>
      <p:pic>
        <p:nvPicPr>
          <p:cNvPr id="418" name="Picture 41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1C056A1-73FA-B44A-AC1F-80FE0A3F2F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36" t="21913" r="53068" b="12695"/>
          <a:stretch/>
        </p:blipFill>
        <p:spPr>
          <a:xfrm>
            <a:off x="272777" y="1571826"/>
            <a:ext cx="3136943" cy="3350828"/>
          </a:xfrm>
          <a:prstGeom prst="rect">
            <a:avLst/>
          </a:prstGeom>
        </p:spPr>
      </p:pic>
      <p:sp>
        <p:nvSpPr>
          <p:cNvPr id="452" name="Rectangle 451">
            <a:extLst>
              <a:ext uri="{FF2B5EF4-FFF2-40B4-BE49-F238E27FC236}">
                <a16:creationId xmlns:a16="http://schemas.microsoft.com/office/drawing/2014/main" id="{1AC4F789-CB9F-A247-923E-1E6BF8280E7C}"/>
              </a:ext>
            </a:extLst>
          </p:cNvPr>
          <p:cNvSpPr/>
          <p:nvPr/>
        </p:nvSpPr>
        <p:spPr>
          <a:xfrm>
            <a:off x="5708310" y="3156857"/>
            <a:ext cx="984895" cy="170575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C2078E7D-47A4-774B-85CE-3AC7A9DE3C89}"/>
              </a:ext>
            </a:extLst>
          </p:cNvPr>
          <p:cNvSpPr/>
          <p:nvPr/>
        </p:nvSpPr>
        <p:spPr>
          <a:xfrm>
            <a:off x="2067652" y="3322948"/>
            <a:ext cx="1342068" cy="161817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0CD12B14-C1C4-C54F-BDA7-CA340BF071E6}"/>
              </a:ext>
            </a:extLst>
          </p:cNvPr>
          <p:cNvSpPr/>
          <p:nvPr/>
        </p:nvSpPr>
        <p:spPr>
          <a:xfrm>
            <a:off x="468086" y="3322949"/>
            <a:ext cx="1404257" cy="159970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C0639-EAAE-0649-94D4-29F2C62C2A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5" t="488" r="936" b="1229"/>
          <a:stretch/>
        </p:blipFill>
        <p:spPr>
          <a:xfrm>
            <a:off x="8035273" y="2581976"/>
            <a:ext cx="3014128" cy="252090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2166422-5A35-9C4F-9CA3-0E5B77BFF9B9}"/>
              </a:ext>
            </a:extLst>
          </p:cNvPr>
          <p:cNvSpPr/>
          <p:nvPr/>
        </p:nvSpPr>
        <p:spPr>
          <a:xfrm>
            <a:off x="8316430" y="3322948"/>
            <a:ext cx="252037" cy="2270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6CCBB3-091C-AA42-86E8-AF1E6C1D4296}"/>
              </a:ext>
            </a:extLst>
          </p:cNvPr>
          <p:cNvSpPr/>
          <p:nvPr/>
        </p:nvSpPr>
        <p:spPr>
          <a:xfrm>
            <a:off x="8920652" y="3315462"/>
            <a:ext cx="252037" cy="2270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59D5D7E-84A6-5C4F-A2F4-1445D8EA2C30}"/>
              </a:ext>
            </a:extLst>
          </p:cNvPr>
          <p:cNvSpPr/>
          <p:nvPr/>
        </p:nvSpPr>
        <p:spPr>
          <a:xfrm>
            <a:off x="10686697" y="3904959"/>
            <a:ext cx="252037" cy="2270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244C77-351C-754D-AD2E-1CC0988E6F31}"/>
              </a:ext>
            </a:extLst>
          </p:cNvPr>
          <p:cNvSpPr/>
          <p:nvPr/>
        </p:nvSpPr>
        <p:spPr>
          <a:xfrm>
            <a:off x="10686698" y="4503921"/>
            <a:ext cx="252037" cy="2270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8696C3-B25F-E641-9603-E0F682E0E664}"/>
              </a:ext>
            </a:extLst>
          </p:cNvPr>
          <p:cNvSpPr/>
          <p:nvPr/>
        </p:nvSpPr>
        <p:spPr>
          <a:xfrm>
            <a:off x="9115722" y="4588077"/>
            <a:ext cx="252037" cy="2270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D13D6D-C243-F74C-9ACD-A7945B96F570}"/>
              </a:ext>
            </a:extLst>
          </p:cNvPr>
          <p:cNvSpPr/>
          <p:nvPr/>
        </p:nvSpPr>
        <p:spPr>
          <a:xfrm>
            <a:off x="9330107" y="4875807"/>
            <a:ext cx="252037" cy="227076"/>
          </a:xfrm>
          <a:prstGeom prst="ellipse">
            <a:avLst/>
          </a:prstGeom>
          <a:solidFill>
            <a:srgbClr val="5F3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A49B4C-3196-3E4F-A210-BD81CF5053D4}"/>
              </a:ext>
            </a:extLst>
          </p:cNvPr>
          <p:cNvSpPr/>
          <p:nvPr/>
        </p:nvSpPr>
        <p:spPr>
          <a:xfrm>
            <a:off x="9528660" y="4361001"/>
            <a:ext cx="252037" cy="227076"/>
          </a:xfrm>
          <a:prstGeom prst="ellipse">
            <a:avLst/>
          </a:prstGeom>
          <a:solidFill>
            <a:srgbClr val="5F3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945D304-EB50-CF4F-87D2-39ED5288709C}"/>
              </a:ext>
            </a:extLst>
          </p:cNvPr>
          <p:cNvSpPr/>
          <p:nvPr/>
        </p:nvSpPr>
        <p:spPr>
          <a:xfrm>
            <a:off x="10107679" y="4474539"/>
            <a:ext cx="252037" cy="2270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CFF5EC-5CCF-E244-AF43-AFA04E01D459}"/>
              </a:ext>
            </a:extLst>
          </p:cNvPr>
          <p:cNvSpPr/>
          <p:nvPr/>
        </p:nvSpPr>
        <p:spPr>
          <a:xfrm>
            <a:off x="9763626" y="3761660"/>
            <a:ext cx="252037" cy="2270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BB2C49-3C55-6943-9585-179E683728A9}"/>
              </a:ext>
            </a:extLst>
          </p:cNvPr>
          <p:cNvSpPr/>
          <p:nvPr/>
        </p:nvSpPr>
        <p:spPr>
          <a:xfrm>
            <a:off x="9204088" y="5285038"/>
            <a:ext cx="252037" cy="2270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320CB08-6374-E54F-AAB1-F6E2A9A47A3F}"/>
              </a:ext>
            </a:extLst>
          </p:cNvPr>
          <p:cNvSpPr/>
          <p:nvPr/>
        </p:nvSpPr>
        <p:spPr>
          <a:xfrm>
            <a:off x="8939422" y="5285038"/>
            <a:ext cx="252037" cy="227076"/>
          </a:xfrm>
          <a:prstGeom prst="ellipse">
            <a:avLst/>
          </a:prstGeom>
          <a:solidFill>
            <a:srgbClr val="5F3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BB3843-ED5F-C040-AE34-D35448D877BF}"/>
              </a:ext>
            </a:extLst>
          </p:cNvPr>
          <p:cNvSpPr/>
          <p:nvPr/>
        </p:nvSpPr>
        <p:spPr>
          <a:xfrm>
            <a:off x="9115721" y="5609733"/>
            <a:ext cx="252037" cy="2270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E3753-81E5-A346-AED0-3DB3913E324F}"/>
              </a:ext>
            </a:extLst>
          </p:cNvPr>
          <p:cNvSpPr txBox="1"/>
          <p:nvPr/>
        </p:nvSpPr>
        <p:spPr>
          <a:xfrm>
            <a:off x="9398028" y="5213910"/>
            <a:ext cx="232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Stable</a:t>
            </a:r>
            <a:r>
              <a:rPr lang="it-IT"/>
              <a:t> cognitive </a:t>
            </a:r>
            <a:r>
              <a:rPr lang="it-IT" err="1"/>
              <a:t>tuning</a:t>
            </a:r>
            <a:endParaRPr lang="it-I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3957A7-32B7-CF42-A728-7D50C17347D1}"/>
              </a:ext>
            </a:extLst>
          </p:cNvPr>
          <p:cNvSpPr txBox="1"/>
          <p:nvPr/>
        </p:nvSpPr>
        <p:spPr>
          <a:xfrm>
            <a:off x="9398028" y="5544554"/>
            <a:ext cx="245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Flexible</a:t>
            </a:r>
            <a:r>
              <a:rPr lang="it-IT"/>
              <a:t> cognitive </a:t>
            </a:r>
            <a:r>
              <a:rPr lang="it-IT" err="1"/>
              <a:t>tuning</a:t>
            </a:r>
            <a:endParaRPr lang="it-IT"/>
          </a:p>
        </p:txBody>
      </p:sp>
      <p:pic>
        <p:nvPicPr>
          <p:cNvPr id="25" name="Picture 24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0C763490-3AE0-9E45-ABB0-2579426194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790" b="3495"/>
          <a:stretch/>
        </p:blipFill>
        <p:spPr>
          <a:xfrm>
            <a:off x="623535" y="1324590"/>
            <a:ext cx="729778" cy="867425"/>
          </a:xfrm>
          <a:prstGeom prst="rect">
            <a:avLst/>
          </a:prstGeom>
        </p:spPr>
      </p:pic>
      <p:pic>
        <p:nvPicPr>
          <p:cNvPr id="27" name="Picture 26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B7AB6249-B675-9245-8F38-3E66170583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41" b="56612"/>
          <a:stretch/>
        </p:blipFill>
        <p:spPr>
          <a:xfrm>
            <a:off x="3845737" y="1277982"/>
            <a:ext cx="777932" cy="91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09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E9A5-9D06-5449-B456-E0074FC0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AAC81-1731-7645-A9EC-22A144CD4F8D}"/>
              </a:ext>
            </a:extLst>
          </p:cNvPr>
          <p:cNvSpPr txBox="1"/>
          <p:nvPr/>
        </p:nvSpPr>
        <p:spPr>
          <a:xfrm>
            <a:off x="5413007" y="2770029"/>
            <a:ext cx="59407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Core/Extended </a:t>
            </a:r>
            <a:r>
              <a:rPr lang="it-IT" sz="2600" err="1"/>
              <a:t>person-perception</a:t>
            </a:r>
            <a:r>
              <a:rPr lang="it-IT" sz="2600"/>
              <a:t> </a:t>
            </a:r>
            <a:r>
              <a:rPr lang="it-IT" sz="2600" err="1"/>
              <a:t>systems</a:t>
            </a:r>
            <a:endParaRPr lang="it-IT" sz="26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D9DFB8-A725-F842-AF63-A56BD1EE5F5E}"/>
              </a:ext>
            </a:extLst>
          </p:cNvPr>
          <p:cNvGrpSpPr/>
          <p:nvPr/>
        </p:nvGrpSpPr>
        <p:grpSpPr>
          <a:xfrm>
            <a:off x="1031059" y="3432591"/>
            <a:ext cx="11160941" cy="3244950"/>
            <a:chOff x="1031059" y="3432591"/>
            <a:chExt cx="11160941" cy="32449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651CFF5-EC24-6348-A292-D4AA53F8C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3319" y="3432591"/>
              <a:ext cx="3412524" cy="2859569"/>
            </a:xfrm>
            <a:prstGeom prst="rect">
              <a:avLst/>
            </a:prstGeom>
          </p:spPr>
        </p:pic>
        <p:pic>
          <p:nvPicPr>
            <p:cNvPr id="22" name="Picture 21" descr="A picture containing skating, sky, cake, clothing&#10;&#10;Description automatically generated">
              <a:extLst>
                <a:ext uri="{FF2B5EF4-FFF2-40B4-BE49-F238E27FC236}">
                  <a16:creationId xmlns:a16="http://schemas.microsoft.com/office/drawing/2014/main" id="{D68DD313-7A57-A444-9F35-16B9B7BA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9783" y="3540219"/>
              <a:ext cx="4876800" cy="25908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C07AD4-C108-4048-AC62-65E2E8E14ACB}"/>
                </a:ext>
              </a:extLst>
            </p:cNvPr>
            <p:cNvSpPr txBox="1"/>
            <p:nvPr/>
          </p:nvSpPr>
          <p:spPr>
            <a:xfrm>
              <a:off x="7836064" y="6308209"/>
              <a:ext cx="4355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err="1"/>
                <a:t>Haxby</a:t>
              </a:r>
              <a:r>
                <a:rPr lang="it-IT"/>
                <a:t> et al., (2001); </a:t>
              </a:r>
              <a:r>
                <a:rPr lang="it-IT" err="1"/>
                <a:t>Gobbini</a:t>
              </a:r>
              <a:r>
                <a:rPr lang="it-IT"/>
                <a:t> &amp; </a:t>
              </a:r>
              <a:r>
                <a:rPr lang="it-IT" err="1"/>
                <a:t>Haxby</a:t>
              </a:r>
              <a:r>
                <a:rPr lang="it-IT"/>
                <a:t> (2007)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C7EBAE-49A5-3B4B-A787-BC1EB1CCB466}"/>
                </a:ext>
              </a:extLst>
            </p:cNvPr>
            <p:cNvSpPr txBox="1"/>
            <p:nvPr/>
          </p:nvSpPr>
          <p:spPr>
            <a:xfrm>
              <a:off x="7348278" y="5976033"/>
              <a:ext cx="1067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Extended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1C24E57-B495-574B-AEE0-DD3D5F45D20F}"/>
                </a:ext>
              </a:extLst>
            </p:cNvPr>
            <p:cNvSpPr txBox="1"/>
            <p:nvPr/>
          </p:nvSpPr>
          <p:spPr>
            <a:xfrm>
              <a:off x="6280034" y="5976033"/>
              <a:ext cx="622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Core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FA5A8-2C34-B545-8D73-36548472EB91}"/>
                </a:ext>
              </a:extLst>
            </p:cNvPr>
            <p:cNvSpPr txBox="1"/>
            <p:nvPr/>
          </p:nvSpPr>
          <p:spPr>
            <a:xfrm>
              <a:off x="8761645" y="5976033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err="1"/>
                <a:t>Unclear</a:t>
              </a:r>
              <a:endParaRPr lang="it-IT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61620DC-EFA5-FE4B-82EB-CEDA8D01BD8C}"/>
                </a:ext>
              </a:extLst>
            </p:cNvPr>
            <p:cNvSpPr/>
            <p:nvPr/>
          </p:nvSpPr>
          <p:spPr>
            <a:xfrm>
              <a:off x="6096000" y="6058845"/>
              <a:ext cx="233649" cy="197095"/>
            </a:xfrm>
            <a:prstGeom prst="rect">
              <a:avLst/>
            </a:prstGeom>
            <a:solidFill>
              <a:srgbClr val="F5930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F9AC55-E1EE-0A47-8FD0-F4D7CE8B97F9}"/>
                </a:ext>
              </a:extLst>
            </p:cNvPr>
            <p:cNvSpPr/>
            <p:nvPr/>
          </p:nvSpPr>
          <p:spPr>
            <a:xfrm>
              <a:off x="7184296" y="6072373"/>
              <a:ext cx="233649" cy="197095"/>
            </a:xfrm>
            <a:prstGeom prst="rect">
              <a:avLst/>
            </a:prstGeom>
            <a:solidFill>
              <a:srgbClr val="7FF54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DA0F49-68E7-284E-BAAA-8081020E0780}"/>
                </a:ext>
              </a:extLst>
            </p:cNvPr>
            <p:cNvSpPr/>
            <p:nvPr/>
          </p:nvSpPr>
          <p:spPr>
            <a:xfrm>
              <a:off x="8589938" y="6072373"/>
              <a:ext cx="233649" cy="197095"/>
            </a:xfrm>
            <a:prstGeom prst="rect">
              <a:avLst/>
            </a:prstGeom>
            <a:solidFill>
              <a:srgbClr val="22A1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3FB84F1-6BEE-E84F-95EA-9CCC4F67FDD3}"/>
                </a:ext>
              </a:extLst>
            </p:cNvPr>
            <p:cNvGrpSpPr/>
            <p:nvPr/>
          </p:nvGrpSpPr>
          <p:grpSpPr>
            <a:xfrm>
              <a:off x="1031059" y="3435762"/>
              <a:ext cx="4029515" cy="3182187"/>
              <a:chOff x="1044834" y="3320001"/>
              <a:chExt cx="4029515" cy="318218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E3AE61F-77CE-C340-A2F2-52DE27D0CE8D}"/>
                  </a:ext>
                </a:extLst>
              </p:cNvPr>
              <p:cNvSpPr/>
              <p:nvPr/>
            </p:nvSpPr>
            <p:spPr>
              <a:xfrm>
                <a:off x="1103319" y="3320001"/>
                <a:ext cx="3512471" cy="5843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463D9E6-F170-994A-B5D3-700CDD994433}"/>
                  </a:ext>
                </a:extLst>
              </p:cNvPr>
              <p:cNvSpPr/>
              <p:nvPr/>
            </p:nvSpPr>
            <p:spPr>
              <a:xfrm>
                <a:off x="2616142" y="3567850"/>
                <a:ext cx="2264768" cy="5843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BD1D4B8-27A9-E445-9B8A-A10604ED8F7E}"/>
                  </a:ext>
                </a:extLst>
              </p:cNvPr>
              <p:cNvSpPr/>
              <p:nvPr/>
            </p:nvSpPr>
            <p:spPr>
              <a:xfrm>
                <a:off x="2809581" y="3981239"/>
                <a:ext cx="2264768" cy="24367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A22A26-339B-C241-9B35-C85AA7BED5B9}"/>
                  </a:ext>
                </a:extLst>
              </p:cNvPr>
              <p:cNvSpPr/>
              <p:nvPr/>
            </p:nvSpPr>
            <p:spPr>
              <a:xfrm>
                <a:off x="1044834" y="5283836"/>
                <a:ext cx="2264768" cy="12183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67AF9A2-414E-4241-A6D5-4F35A83DF825}"/>
              </a:ext>
            </a:extLst>
          </p:cNvPr>
          <p:cNvSpPr txBox="1">
            <a:spLocks/>
          </p:cNvSpPr>
          <p:nvPr/>
        </p:nvSpPr>
        <p:spPr>
          <a:xfrm>
            <a:off x="833718" y="14491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err="1"/>
              <a:t>Regional</a:t>
            </a:r>
            <a:r>
              <a:rPr lang="it-IT"/>
              <a:t> </a:t>
            </a:r>
            <a:r>
              <a:rPr lang="it-IT" err="1"/>
              <a:t>functions</a:t>
            </a:r>
            <a:r>
              <a:rPr lang="it-IT"/>
              <a:t> in </a:t>
            </a:r>
            <a:r>
              <a:rPr lang="it-IT" err="1"/>
              <a:t>simplified</a:t>
            </a:r>
            <a:r>
              <a:rPr lang="it-IT"/>
              <a:t> </a:t>
            </a:r>
            <a:r>
              <a:rPr lang="it-IT" err="1"/>
              <a:t>scenarious</a:t>
            </a:r>
            <a:r>
              <a:rPr lang="it-IT"/>
              <a:t>, e.g. </a:t>
            </a:r>
            <a:r>
              <a:rPr lang="it-IT" err="1"/>
              <a:t>person</a:t>
            </a:r>
            <a:r>
              <a:rPr lang="it-IT"/>
              <a:t> </a:t>
            </a:r>
            <a:r>
              <a:rPr lang="it-IT" err="1"/>
              <a:t>knowledge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831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12901</TotalTime>
  <Words>3234</Words>
  <Application>Microsoft Macintosh PowerPoint</Application>
  <PresentationFormat>Widescreen</PresentationFormat>
  <Paragraphs>879</Paragraphs>
  <Slides>80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Calibri Light</vt:lpstr>
      <vt:lpstr>Helvetica</vt:lpstr>
      <vt:lpstr>Helvetica Light</vt:lpstr>
      <vt:lpstr>Helvetica Neue Medium</vt:lpstr>
      <vt:lpstr>Office Theme</vt:lpstr>
      <vt:lpstr>Network Level Representation of Conceptual Content  </vt:lpstr>
      <vt:lpstr>Background</vt:lpstr>
      <vt:lpstr>Background: Brain areas involved</vt:lpstr>
      <vt:lpstr>Background: Brain areas involved</vt:lpstr>
      <vt:lpstr>Background: Models</vt:lpstr>
      <vt:lpstr>Background: Intrinsic Cognition</vt:lpstr>
      <vt:lpstr>Thesis Aim</vt:lpstr>
      <vt:lpstr>Starting point</vt:lpstr>
      <vt:lpstr>Starting point</vt:lpstr>
      <vt:lpstr>Starting point</vt:lpstr>
      <vt:lpstr>Starting point: Questions</vt:lpstr>
      <vt:lpstr>Person-knowledge: Methods</vt:lpstr>
      <vt:lpstr>Is person knowledge represented in all regions?</vt:lpstr>
      <vt:lpstr>Is person knowledge represented in all regions?</vt:lpstr>
      <vt:lpstr>Is person knowledge represented in all regions?</vt:lpstr>
      <vt:lpstr>Starting point: Questions</vt:lpstr>
      <vt:lpstr>Starting point: Questions</vt:lpstr>
      <vt:lpstr>Starting point: Questions</vt:lpstr>
      <vt:lpstr>Represented in all regions equally?</vt:lpstr>
      <vt:lpstr>Represented in all regions equally?</vt:lpstr>
      <vt:lpstr>PowerPoint Presentation</vt:lpstr>
      <vt:lpstr>Person-knowledge: Neural mechanisms</vt:lpstr>
      <vt:lpstr>Person-knowledge: Neural mechanisms</vt:lpstr>
      <vt:lpstr>Starting point: Questions</vt:lpstr>
      <vt:lpstr>Starting point: Questions</vt:lpstr>
      <vt:lpstr>Person-knowledge: netRSA</vt:lpstr>
      <vt:lpstr>Do regions work together or independently?</vt:lpstr>
      <vt:lpstr>Starting point: Questions</vt:lpstr>
      <vt:lpstr>Starting point: Questions</vt:lpstr>
      <vt:lpstr>Person-knowledge: netRSA</vt:lpstr>
      <vt:lpstr>Person-knowledge: Cognitive state representation</vt:lpstr>
      <vt:lpstr>Starting point: Questions</vt:lpstr>
      <vt:lpstr>Starting point: Questions</vt:lpstr>
      <vt:lpstr>Interim Conclusions</vt:lpstr>
      <vt:lpstr>Person-knowledge: Names</vt:lpstr>
      <vt:lpstr>Person-knowledge stable across modalities?</vt:lpstr>
      <vt:lpstr>Person-knowledge: Role of perception</vt:lpstr>
      <vt:lpstr>Person-knowledge: Role of perception</vt:lpstr>
      <vt:lpstr>Object knowledge</vt:lpstr>
      <vt:lpstr>Object knowledge: Stimuli &amp; Model</vt:lpstr>
      <vt:lpstr>Object knowledge: Stimuli &amp; Model</vt:lpstr>
      <vt:lpstr>Object knowledge: Results</vt:lpstr>
      <vt:lpstr>Object knowledge: Regional RSA</vt:lpstr>
      <vt:lpstr>Object knowledge: Results</vt:lpstr>
      <vt:lpstr>Object knowledge</vt:lpstr>
      <vt:lpstr>Object knowledge</vt:lpstr>
      <vt:lpstr>Object knowledge: Regional RSA</vt:lpstr>
      <vt:lpstr>Object knowledge: Regional RSA</vt:lpstr>
      <vt:lpstr>Object knowledge: Regional RSA</vt:lpstr>
      <vt:lpstr>Object knowledge: Regional RSA</vt:lpstr>
      <vt:lpstr>Object knowledge: Regional RSA</vt:lpstr>
      <vt:lpstr>Object knowledge: Regional RSA</vt:lpstr>
      <vt:lpstr>Object knowledge: Regional RSA</vt:lpstr>
      <vt:lpstr>Object knowledge: Regional RSA</vt:lpstr>
      <vt:lpstr>Interim Summary</vt:lpstr>
      <vt:lpstr>Summary of findings (Person &amp; Object knowledge)</vt:lpstr>
      <vt:lpstr>General Conclusions: Person &amp; Object knowledge</vt:lpstr>
      <vt:lpstr>Further Directions</vt:lpstr>
      <vt:lpstr>Aknowledgements</vt:lpstr>
      <vt:lpstr>PowerPoint Presentation</vt:lpstr>
      <vt:lpstr>Object knowledge: Results</vt:lpstr>
      <vt:lpstr>Object knowledge: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Person-knowledge: Organisation?</vt:lpstr>
      <vt:lpstr>Person-knowledge: Explicit similarity</vt:lpstr>
      <vt:lpstr>Person-knowledge: Implicit similarity</vt:lpstr>
      <vt:lpstr>Person-knowledge: Measure Comparison</vt:lpstr>
      <vt:lpstr>Object knowledge: Results</vt:lpstr>
      <vt:lpstr>PowerPoint Presentation</vt:lpstr>
      <vt:lpstr>PowerPoint Presentation</vt:lpstr>
      <vt:lpstr>Chapter 3: Names</vt:lpstr>
      <vt:lpstr>Person-knowledge: Names</vt:lpstr>
      <vt:lpstr>Person-knowledge: Role of perception</vt:lpstr>
      <vt:lpstr>Person-knowledge: Role of perception</vt:lpstr>
      <vt:lpstr>Person-knowledge: Role of perception</vt:lpstr>
      <vt:lpstr>Person-knowledge: Role of perception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Level Representation of Conceptual Content  </dc:title>
  <dc:creator>Aidas Aglinskas</dc:creator>
  <cp:lastModifiedBy>Aidas Aglinskas</cp:lastModifiedBy>
  <cp:revision>209</cp:revision>
  <dcterms:created xsi:type="dcterms:W3CDTF">2019-03-25T17:10:51Z</dcterms:created>
  <dcterms:modified xsi:type="dcterms:W3CDTF">2021-05-14T08:26:16Z</dcterms:modified>
</cp:coreProperties>
</file>